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8" r:id="rId5"/>
    <p:sldId id="259" r:id="rId6"/>
    <p:sldId id="267" r:id="rId7"/>
    <p:sldId id="272" r:id="rId8"/>
    <p:sldId id="271" r:id="rId9"/>
    <p:sldId id="270" r:id="rId10"/>
    <p:sldId id="269" r:id="rId11"/>
    <p:sldId id="268" r:id="rId12"/>
    <p:sldId id="266" r:id="rId13"/>
    <p:sldId id="263" r:id="rId14"/>
    <p:sldId id="262" r:id="rId15"/>
    <p:sldId id="273" r:id="rId16"/>
    <p:sldId id="280" r:id="rId17"/>
    <p:sldId id="281" r:id="rId18"/>
    <p:sldId id="284" r:id="rId19"/>
    <p:sldId id="282" r:id="rId20"/>
    <p:sldId id="285" r:id="rId21"/>
    <p:sldId id="289" r:id="rId22"/>
    <p:sldId id="299" r:id="rId23"/>
    <p:sldId id="300" r:id="rId24"/>
    <p:sldId id="301" r:id="rId25"/>
    <p:sldId id="302" r:id="rId26"/>
    <p:sldId id="306" r:id="rId27"/>
    <p:sldId id="303" r:id="rId28"/>
    <p:sldId id="305" r:id="rId29"/>
    <p:sldId id="309"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EF90D5-619D-4F2F-A6D1-11FFAA2D9E3B}" v="13" dt="2021-09-03T08:14:35.210"/>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51"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F6350-C035-47EE-A86E-E5493F050C9E}" type="doc">
      <dgm:prSet loTypeId="urn:microsoft.com/office/officeart/2005/8/layout/pyramid1" loCatId="pyramid" qsTypeId="urn:microsoft.com/office/officeart/2005/8/quickstyle/simple1" qsCatId="simple" csTypeId="urn:microsoft.com/office/officeart/2005/8/colors/accent1_2" csCatId="accent1" phldr="1"/>
      <dgm:spPr/>
    </dgm:pt>
    <dgm:pt modelId="{95A2AA5D-6A6E-4FC4-941E-EABE3E25032A}">
      <dgm:prSet phldrT="[Tekst]" custT="1"/>
      <dgm:spPr/>
      <dgm:t>
        <a:bodyPr/>
        <a:lstStyle/>
        <a:p>
          <a:endParaRPr lang="nl-NL" sz="2400" dirty="0"/>
        </a:p>
        <a:p>
          <a:r>
            <a:rPr lang="nl-NL" sz="2400" dirty="0"/>
            <a:t>Pure </a:t>
          </a:r>
          <a:r>
            <a:rPr lang="nl-NL" sz="2000" dirty="0" err="1"/>
            <a:t>leisure</a:t>
          </a:r>
          <a:endParaRPr lang="nl-NL" sz="2400" dirty="0"/>
        </a:p>
      </dgm:t>
    </dgm:pt>
    <dgm:pt modelId="{ACD8E893-FC17-47A3-9C12-42E510333EEA}" type="parTrans" cxnId="{40187504-0126-417A-B036-CCDCEA3F9949}">
      <dgm:prSet/>
      <dgm:spPr/>
      <dgm:t>
        <a:bodyPr/>
        <a:lstStyle/>
        <a:p>
          <a:endParaRPr lang="nl-NL"/>
        </a:p>
      </dgm:t>
    </dgm:pt>
    <dgm:pt modelId="{F13A45AC-FDF8-48F5-9409-CCFA58BD3DC4}" type="sibTrans" cxnId="{40187504-0126-417A-B036-CCDCEA3F9949}">
      <dgm:prSet/>
      <dgm:spPr/>
      <dgm:t>
        <a:bodyPr/>
        <a:lstStyle/>
        <a:p>
          <a:endParaRPr lang="nl-NL"/>
        </a:p>
      </dgm:t>
    </dgm:pt>
    <dgm:pt modelId="{19038631-9D6D-4E0E-B37D-7AF36EDE25EE}">
      <dgm:prSet phldrT="[Tekst]" custT="1"/>
      <dgm:spPr/>
      <dgm:t>
        <a:bodyPr/>
        <a:lstStyle/>
        <a:p>
          <a:r>
            <a:rPr lang="nl-NL" sz="2800" dirty="0"/>
            <a:t>Vrijetijdsactiviteiten</a:t>
          </a:r>
          <a:endParaRPr lang="nl-NL" sz="3200" dirty="0"/>
        </a:p>
      </dgm:t>
    </dgm:pt>
    <dgm:pt modelId="{053CFBD0-3922-44B1-BA9F-5BC128A02650}" type="parTrans" cxnId="{3DC1A09B-FFF5-4305-AA73-D97F30EB17EA}">
      <dgm:prSet/>
      <dgm:spPr/>
      <dgm:t>
        <a:bodyPr/>
        <a:lstStyle/>
        <a:p>
          <a:endParaRPr lang="nl-NL"/>
        </a:p>
      </dgm:t>
    </dgm:pt>
    <dgm:pt modelId="{DC7C91BC-6485-4975-9837-94D28C8A41B6}" type="sibTrans" cxnId="{3DC1A09B-FFF5-4305-AA73-D97F30EB17EA}">
      <dgm:prSet/>
      <dgm:spPr/>
      <dgm:t>
        <a:bodyPr/>
        <a:lstStyle/>
        <a:p>
          <a:endParaRPr lang="nl-NL"/>
        </a:p>
      </dgm:t>
    </dgm:pt>
    <dgm:pt modelId="{0A57032D-8C50-4C55-8591-6542DE497303}">
      <dgm:prSet phldrT="[Tekst]" custT="1"/>
      <dgm:spPr/>
      <dgm:t>
        <a:bodyPr/>
        <a:lstStyle/>
        <a:p>
          <a:r>
            <a:rPr lang="nl-NL" sz="4000" dirty="0"/>
            <a:t>Niet-werkactiviteiten</a:t>
          </a:r>
        </a:p>
      </dgm:t>
    </dgm:pt>
    <dgm:pt modelId="{97F1C3FF-4B38-4915-9176-5E93DC34F5C7}" type="parTrans" cxnId="{1436048B-425B-4EB2-A651-79DAB85892CB}">
      <dgm:prSet/>
      <dgm:spPr/>
      <dgm:t>
        <a:bodyPr/>
        <a:lstStyle/>
        <a:p>
          <a:endParaRPr lang="nl-NL"/>
        </a:p>
      </dgm:t>
    </dgm:pt>
    <dgm:pt modelId="{2EEA995A-6E01-4945-B725-EC5437ABBD8A}" type="sibTrans" cxnId="{1436048B-425B-4EB2-A651-79DAB85892CB}">
      <dgm:prSet/>
      <dgm:spPr/>
      <dgm:t>
        <a:bodyPr/>
        <a:lstStyle/>
        <a:p>
          <a:endParaRPr lang="nl-NL"/>
        </a:p>
      </dgm:t>
    </dgm:pt>
    <dgm:pt modelId="{5BA97C81-8A5B-4FFC-8FAA-AB5FBA44BBAC}" type="pres">
      <dgm:prSet presAssocID="{FE7F6350-C035-47EE-A86E-E5493F050C9E}" presName="Name0" presStyleCnt="0">
        <dgm:presLayoutVars>
          <dgm:dir/>
          <dgm:animLvl val="lvl"/>
          <dgm:resizeHandles val="exact"/>
        </dgm:presLayoutVars>
      </dgm:prSet>
      <dgm:spPr/>
    </dgm:pt>
    <dgm:pt modelId="{005035B1-6BCA-4A1B-B854-2472611E4BFE}" type="pres">
      <dgm:prSet presAssocID="{95A2AA5D-6A6E-4FC4-941E-EABE3E25032A}" presName="Name8" presStyleCnt="0"/>
      <dgm:spPr/>
    </dgm:pt>
    <dgm:pt modelId="{B93FECDC-50FC-4812-A491-A76E165AB8DD}" type="pres">
      <dgm:prSet presAssocID="{95A2AA5D-6A6E-4FC4-941E-EABE3E25032A}" presName="level" presStyleLbl="node1" presStyleIdx="0" presStyleCnt="3">
        <dgm:presLayoutVars>
          <dgm:chMax val="1"/>
          <dgm:bulletEnabled val="1"/>
        </dgm:presLayoutVars>
      </dgm:prSet>
      <dgm:spPr/>
    </dgm:pt>
    <dgm:pt modelId="{90B945E4-ADEE-4907-B912-2E78F29EC89D}" type="pres">
      <dgm:prSet presAssocID="{95A2AA5D-6A6E-4FC4-941E-EABE3E25032A}" presName="levelTx" presStyleLbl="revTx" presStyleIdx="0" presStyleCnt="0">
        <dgm:presLayoutVars>
          <dgm:chMax val="1"/>
          <dgm:bulletEnabled val="1"/>
        </dgm:presLayoutVars>
      </dgm:prSet>
      <dgm:spPr/>
    </dgm:pt>
    <dgm:pt modelId="{DF86C42D-5E32-4A8A-B2D8-633DA8F72518}" type="pres">
      <dgm:prSet presAssocID="{19038631-9D6D-4E0E-B37D-7AF36EDE25EE}" presName="Name8" presStyleCnt="0"/>
      <dgm:spPr/>
    </dgm:pt>
    <dgm:pt modelId="{9A4A1681-851F-4A1F-812C-5746DDFE3133}" type="pres">
      <dgm:prSet presAssocID="{19038631-9D6D-4E0E-B37D-7AF36EDE25EE}" presName="level" presStyleLbl="node1" presStyleIdx="1" presStyleCnt="3">
        <dgm:presLayoutVars>
          <dgm:chMax val="1"/>
          <dgm:bulletEnabled val="1"/>
        </dgm:presLayoutVars>
      </dgm:prSet>
      <dgm:spPr/>
    </dgm:pt>
    <dgm:pt modelId="{31358C4D-A296-4609-99EF-71694231DF8C}" type="pres">
      <dgm:prSet presAssocID="{19038631-9D6D-4E0E-B37D-7AF36EDE25EE}" presName="levelTx" presStyleLbl="revTx" presStyleIdx="0" presStyleCnt="0">
        <dgm:presLayoutVars>
          <dgm:chMax val="1"/>
          <dgm:bulletEnabled val="1"/>
        </dgm:presLayoutVars>
      </dgm:prSet>
      <dgm:spPr/>
    </dgm:pt>
    <dgm:pt modelId="{7DCBE594-7B83-416F-A548-33F9D4CB3A84}" type="pres">
      <dgm:prSet presAssocID="{0A57032D-8C50-4C55-8591-6542DE497303}" presName="Name8" presStyleCnt="0"/>
      <dgm:spPr/>
    </dgm:pt>
    <dgm:pt modelId="{1001D812-3780-4062-926B-39F5F3E5AF62}" type="pres">
      <dgm:prSet presAssocID="{0A57032D-8C50-4C55-8591-6542DE497303}" presName="level" presStyleLbl="node1" presStyleIdx="2" presStyleCnt="3">
        <dgm:presLayoutVars>
          <dgm:chMax val="1"/>
          <dgm:bulletEnabled val="1"/>
        </dgm:presLayoutVars>
      </dgm:prSet>
      <dgm:spPr/>
    </dgm:pt>
    <dgm:pt modelId="{ACE6F181-B13B-4642-998E-225614F067EC}" type="pres">
      <dgm:prSet presAssocID="{0A57032D-8C50-4C55-8591-6542DE497303}" presName="levelTx" presStyleLbl="revTx" presStyleIdx="0" presStyleCnt="0">
        <dgm:presLayoutVars>
          <dgm:chMax val="1"/>
          <dgm:bulletEnabled val="1"/>
        </dgm:presLayoutVars>
      </dgm:prSet>
      <dgm:spPr/>
    </dgm:pt>
  </dgm:ptLst>
  <dgm:cxnLst>
    <dgm:cxn modelId="{40187504-0126-417A-B036-CCDCEA3F9949}" srcId="{FE7F6350-C035-47EE-A86E-E5493F050C9E}" destId="{95A2AA5D-6A6E-4FC4-941E-EABE3E25032A}" srcOrd="0" destOrd="0" parTransId="{ACD8E893-FC17-47A3-9C12-42E510333EEA}" sibTransId="{F13A45AC-FDF8-48F5-9409-CCFA58BD3DC4}"/>
    <dgm:cxn modelId="{483F010F-1B1D-498E-BCDA-C45D6CEFA4F5}" type="presOf" srcId="{95A2AA5D-6A6E-4FC4-941E-EABE3E25032A}" destId="{90B945E4-ADEE-4907-B912-2E78F29EC89D}" srcOrd="1" destOrd="0" presId="urn:microsoft.com/office/officeart/2005/8/layout/pyramid1"/>
    <dgm:cxn modelId="{3EE57C11-7C01-4A0D-AB17-CF9A282D8B55}" type="presOf" srcId="{95A2AA5D-6A6E-4FC4-941E-EABE3E25032A}" destId="{B93FECDC-50FC-4812-A491-A76E165AB8DD}" srcOrd="0" destOrd="0" presId="urn:microsoft.com/office/officeart/2005/8/layout/pyramid1"/>
    <dgm:cxn modelId="{1E083867-5A1C-496E-B499-E0227120E416}" type="presOf" srcId="{FE7F6350-C035-47EE-A86E-E5493F050C9E}" destId="{5BA97C81-8A5B-4FFC-8FAA-AB5FBA44BBAC}" srcOrd="0" destOrd="0" presId="urn:microsoft.com/office/officeart/2005/8/layout/pyramid1"/>
    <dgm:cxn modelId="{2D27D079-6816-4AE0-A897-810F2EAF1E5E}" type="presOf" srcId="{0A57032D-8C50-4C55-8591-6542DE497303}" destId="{ACE6F181-B13B-4642-998E-225614F067EC}" srcOrd="1" destOrd="0" presId="urn:microsoft.com/office/officeart/2005/8/layout/pyramid1"/>
    <dgm:cxn modelId="{1436048B-425B-4EB2-A651-79DAB85892CB}" srcId="{FE7F6350-C035-47EE-A86E-E5493F050C9E}" destId="{0A57032D-8C50-4C55-8591-6542DE497303}" srcOrd="2" destOrd="0" parTransId="{97F1C3FF-4B38-4915-9176-5E93DC34F5C7}" sibTransId="{2EEA995A-6E01-4945-B725-EC5437ABBD8A}"/>
    <dgm:cxn modelId="{3DC1A09B-FFF5-4305-AA73-D97F30EB17EA}" srcId="{FE7F6350-C035-47EE-A86E-E5493F050C9E}" destId="{19038631-9D6D-4E0E-B37D-7AF36EDE25EE}" srcOrd="1" destOrd="0" parTransId="{053CFBD0-3922-44B1-BA9F-5BC128A02650}" sibTransId="{DC7C91BC-6485-4975-9837-94D28C8A41B6}"/>
    <dgm:cxn modelId="{A9C4EC9D-88A7-41CD-BBD0-7EEF03F5FEE8}" type="presOf" srcId="{19038631-9D6D-4E0E-B37D-7AF36EDE25EE}" destId="{31358C4D-A296-4609-99EF-71694231DF8C}" srcOrd="1" destOrd="0" presId="urn:microsoft.com/office/officeart/2005/8/layout/pyramid1"/>
    <dgm:cxn modelId="{04B161E1-B29E-4B7E-95BE-2BDF412B6016}" type="presOf" srcId="{0A57032D-8C50-4C55-8591-6542DE497303}" destId="{1001D812-3780-4062-926B-39F5F3E5AF62}" srcOrd="0" destOrd="0" presId="urn:microsoft.com/office/officeart/2005/8/layout/pyramid1"/>
    <dgm:cxn modelId="{A83A2EFE-E4F1-4464-8B75-8152BB1C254C}" type="presOf" srcId="{19038631-9D6D-4E0E-B37D-7AF36EDE25EE}" destId="{9A4A1681-851F-4A1F-812C-5746DDFE3133}" srcOrd="0" destOrd="0" presId="urn:microsoft.com/office/officeart/2005/8/layout/pyramid1"/>
    <dgm:cxn modelId="{3C69061F-C112-46CB-8106-9C2CBC778E19}" type="presParOf" srcId="{5BA97C81-8A5B-4FFC-8FAA-AB5FBA44BBAC}" destId="{005035B1-6BCA-4A1B-B854-2472611E4BFE}" srcOrd="0" destOrd="0" presId="urn:microsoft.com/office/officeart/2005/8/layout/pyramid1"/>
    <dgm:cxn modelId="{AD15E1A6-3D02-45EC-A44C-B6B81C2A1F40}" type="presParOf" srcId="{005035B1-6BCA-4A1B-B854-2472611E4BFE}" destId="{B93FECDC-50FC-4812-A491-A76E165AB8DD}" srcOrd="0" destOrd="0" presId="urn:microsoft.com/office/officeart/2005/8/layout/pyramid1"/>
    <dgm:cxn modelId="{D6A933BE-083F-41B7-97EA-0BAF8CDC4004}" type="presParOf" srcId="{005035B1-6BCA-4A1B-B854-2472611E4BFE}" destId="{90B945E4-ADEE-4907-B912-2E78F29EC89D}" srcOrd="1" destOrd="0" presId="urn:microsoft.com/office/officeart/2005/8/layout/pyramid1"/>
    <dgm:cxn modelId="{FD3897D4-569D-4D72-B7EA-4C97E24EB80A}" type="presParOf" srcId="{5BA97C81-8A5B-4FFC-8FAA-AB5FBA44BBAC}" destId="{DF86C42D-5E32-4A8A-B2D8-633DA8F72518}" srcOrd="1" destOrd="0" presId="urn:microsoft.com/office/officeart/2005/8/layout/pyramid1"/>
    <dgm:cxn modelId="{0E07CA7B-3914-4FEB-8AE1-BCA4A95E3E25}" type="presParOf" srcId="{DF86C42D-5E32-4A8A-B2D8-633DA8F72518}" destId="{9A4A1681-851F-4A1F-812C-5746DDFE3133}" srcOrd="0" destOrd="0" presId="urn:microsoft.com/office/officeart/2005/8/layout/pyramid1"/>
    <dgm:cxn modelId="{7F8A9FA8-274C-4A77-942B-52CAD20EF742}" type="presParOf" srcId="{DF86C42D-5E32-4A8A-B2D8-633DA8F72518}" destId="{31358C4D-A296-4609-99EF-71694231DF8C}" srcOrd="1" destOrd="0" presId="urn:microsoft.com/office/officeart/2005/8/layout/pyramid1"/>
    <dgm:cxn modelId="{BF5D3689-D72E-4AC2-A995-186273EEC0D5}" type="presParOf" srcId="{5BA97C81-8A5B-4FFC-8FAA-AB5FBA44BBAC}" destId="{7DCBE594-7B83-416F-A548-33F9D4CB3A84}" srcOrd="2" destOrd="0" presId="urn:microsoft.com/office/officeart/2005/8/layout/pyramid1"/>
    <dgm:cxn modelId="{AFD29A6E-5729-4198-95CD-DF3E5AFA9CFB}" type="presParOf" srcId="{7DCBE594-7B83-416F-A548-33F9D4CB3A84}" destId="{1001D812-3780-4062-926B-39F5F3E5AF62}" srcOrd="0" destOrd="0" presId="urn:microsoft.com/office/officeart/2005/8/layout/pyramid1"/>
    <dgm:cxn modelId="{2991FD1C-3524-40B9-B7BB-D09990C7B75B}" type="presParOf" srcId="{7DCBE594-7B83-416F-A548-33F9D4CB3A84}" destId="{ACE6F181-B13B-4642-998E-225614F067E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FECDC-50FC-4812-A491-A76E165AB8DD}">
      <dsp:nvSpPr>
        <dsp:cNvPr id="0" name=""/>
        <dsp:cNvSpPr/>
      </dsp:nvSpPr>
      <dsp:spPr>
        <a:xfrm>
          <a:off x="2667529" y="0"/>
          <a:ext cx="2667529" cy="1643062"/>
        </a:xfrm>
        <a:prstGeom prst="trapezoid">
          <a:avLst>
            <a:gd name="adj" fmla="val 8117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nl-NL" sz="2400" kern="1200" dirty="0"/>
        </a:p>
        <a:p>
          <a:pPr marL="0" lvl="0" indent="0" algn="ctr" defTabSz="1066800">
            <a:lnSpc>
              <a:spcPct val="90000"/>
            </a:lnSpc>
            <a:spcBef>
              <a:spcPct val="0"/>
            </a:spcBef>
            <a:spcAft>
              <a:spcPct val="35000"/>
            </a:spcAft>
            <a:buNone/>
          </a:pPr>
          <a:r>
            <a:rPr lang="nl-NL" sz="2400" kern="1200" dirty="0"/>
            <a:t>Pure </a:t>
          </a:r>
          <a:r>
            <a:rPr lang="nl-NL" sz="2000" kern="1200" dirty="0" err="1"/>
            <a:t>leisure</a:t>
          </a:r>
          <a:endParaRPr lang="nl-NL" sz="2400" kern="1200" dirty="0"/>
        </a:p>
      </dsp:txBody>
      <dsp:txXfrm>
        <a:off x="2667529" y="0"/>
        <a:ext cx="2667529" cy="1643062"/>
      </dsp:txXfrm>
    </dsp:sp>
    <dsp:sp modelId="{9A4A1681-851F-4A1F-812C-5746DDFE3133}">
      <dsp:nvSpPr>
        <dsp:cNvPr id="0" name=""/>
        <dsp:cNvSpPr/>
      </dsp:nvSpPr>
      <dsp:spPr>
        <a:xfrm>
          <a:off x="1333764" y="1643062"/>
          <a:ext cx="5335058" cy="1643062"/>
        </a:xfrm>
        <a:prstGeom prst="trapezoid">
          <a:avLst>
            <a:gd name="adj" fmla="val 8117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nl-NL" sz="2800" kern="1200" dirty="0"/>
            <a:t>Vrijetijdsactiviteiten</a:t>
          </a:r>
          <a:endParaRPr lang="nl-NL" sz="3200" kern="1200" dirty="0"/>
        </a:p>
      </dsp:txBody>
      <dsp:txXfrm>
        <a:off x="2267399" y="1643062"/>
        <a:ext cx="3467787" cy="1643062"/>
      </dsp:txXfrm>
    </dsp:sp>
    <dsp:sp modelId="{1001D812-3780-4062-926B-39F5F3E5AF62}">
      <dsp:nvSpPr>
        <dsp:cNvPr id="0" name=""/>
        <dsp:cNvSpPr/>
      </dsp:nvSpPr>
      <dsp:spPr>
        <a:xfrm>
          <a:off x="0" y="3286125"/>
          <a:ext cx="8002587" cy="1643062"/>
        </a:xfrm>
        <a:prstGeom prst="trapezoid">
          <a:avLst>
            <a:gd name="adj" fmla="val 8117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nl-NL" sz="4000" kern="1200" dirty="0"/>
            <a:t>Niet-werkactiviteiten</a:t>
          </a:r>
        </a:p>
      </dsp:txBody>
      <dsp:txXfrm>
        <a:off x="1400452" y="3286125"/>
        <a:ext cx="5201681" cy="164306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15-9-2022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285D87-D5A5-4B3D-9F90-58C52EC023BA}" type="slidenum">
              <a:rPr lang="nl-NL" smtClean="0"/>
              <a:t>1</a:t>
            </a:fld>
            <a:endParaRPr lang="nl-NL"/>
          </a:p>
        </p:txBody>
      </p:sp>
    </p:spTree>
    <p:extLst>
      <p:ext uri="{BB962C8B-B14F-4D97-AF65-F5344CB8AC3E}">
        <p14:creationId xmlns:p14="http://schemas.microsoft.com/office/powerpoint/2010/main" val="1308136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een containerbegrip</a:t>
            </a:r>
            <a:r>
              <a:rPr lang="nl-NL" baseline="0" dirty="0"/>
              <a:t> geworden waar verschillende dingen onder wordt verstaan. Multifunctioneel zal door de meeste mensen hetzelfde worden opgevat; meerdere functies. In relatie tot het begrip gaat het om ten minste 2 functies waarvan er 1 een </a:t>
            </a:r>
            <a:r>
              <a:rPr lang="nl-NL" baseline="0" dirty="0" err="1"/>
              <a:t>leisurefunctie</a:t>
            </a:r>
            <a:r>
              <a:rPr lang="nl-NL" baseline="0" dirty="0"/>
              <a:t> moet zijn.</a:t>
            </a:r>
          </a:p>
          <a:p>
            <a:r>
              <a:rPr lang="nl-NL" baseline="0" dirty="0"/>
              <a:t>Leisure: het begrip heeft in de jaren een ontwikkeling doorgemaakt. Er worden wel vier generaties onderscheiden (Jansen en </a:t>
            </a:r>
            <a:r>
              <a:rPr lang="nl-NL" baseline="0" dirty="0" err="1"/>
              <a:t>Pluijmens</a:t>
            </a:r>
            <a:r>
              <a:rPr lang="nl-NL" baseline="0" dirty="0"/>
              <a:t>, 2001):</a:t>
            </a:r>
          </a:p>
          <a:p>
            <a:pPr marL="228600" indent="-228600">
              <a:buAutoNum type="arabicPeriod"/>
            </a:pPr>
            <a:r>
              <a:rPr lang="nl-NL" baseline="0" dirty="0"/>
              <a:t>Eerste generatie: Monofunctionele </a:t>
            </a:r>
            <a:r>
              <a:rPr lang="nl-NL" baseline="0" dirty="0" err="1"/>
              <a:t>leisurevoorzieningen</a:t>
            </a:r>
            <a:endParaRPr lang="nl-NL" baseline="0" dirty="0"/>
          </a:p>
          <a:p>
            <a:pPr marL="228600" indent="-228600">
              <a:buAutoNum type="arabicPeriod"/>
            </a:pPr>
            <a:r>
              <a:rPr lang="nl-NL" baseline="0" dirty="0"/>
              <a:t>Tweede generatie: Multifunctionele </a:t>
            </a:r>
            <a:r>
              <a:rPr lang="nl-NL" baseline="0" dirty="0" err="1"/>
              <a:t>leisurecentra</a:t>
            </a:r>
            <a:endParaRPr lang="nl-NL" baseline="0" dirty="0"/>
          </a:p>
          <a:p>
            <a:pPr marL="228600" indent="-228600">
              <a:buAutoNum type="arabicPeriod"/>
            </a:pPr>
            <a:r>
              <a:rPr lang="nl-NL" baseline="0" dirty="0"/>
              <a:t>Derde generatie: Geïntegreerde </a:t>
            </a:r>
            <a:r>
              <a:rPr lang="nl-NL" baseline="0" dirty="0" err="1"/>
              <a:t>leisure</a:t>
            </a:r>
            <a:r>
              <a:rPr lang="nl-NL" baseline="0" dirty="0"/>
              <a:t> in functies als wonen, werken en </a:t>
            </a:r>
            <a:r>
              <a:rPr lang="nl-NL" baseline="0" dirty="0" err="1"/>
              <a:t>retail</a:t>
            </a:r>
            <a:endParaRPr lang="nl-NL" baseline="0" dirty="0"/>
          </a:p>
          <a:p>
            <a:pPr marL="228600" indent="-228600">
              <a:buAutoNum type="arabicPeriod"/>
            </a:pPr>
            <a:r>
              <a:rPr lang="nl-NL" dirty="0"/>
              <a:t>Vierde generatie: Leisure</a:t>
            </a:r>
            <a:r>
              <a:rPr lang="nl-NL" baseline="0" dirty="0"/>
              <a:t> met functievermenging in o.a. zorg, welzijn of onderwijs.</a:t>
            </a:r>
          </a:p>
          <a:p>
            <a:pPr marL="228600" indent="-228600">
              <a:buAutoNum type="arabicPeriod"/>
            </a:pPr>
            <a:endParaRPr lang="nl-NL" baseline="0" dirty="0"/>
          </a:p>
          <a:p>
            <a:pPr marL="0" indent="0">
              <a:buNone/>
            </a:pPr>
            <a:r>
              <a:rPr lang="nl-NL" baseline="0" dirty="0"/>
              <a:t>Locatie betekent een afgebakend gebied of complex.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160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Co-creatie:</a:t>
            </a:r>
            <a:r>
              <a:rPr lang="nl-NL" baseline="0" dirty="0"/>
              <a:t> veel verschillende initiatieven bij elkaar. Men maakt snel gebruik van elkaars expertise, netwerk. Hieruit ontstaan nieuwe ideeën.</a:t>
            </a:r>
          </a:p>
          <a:p>
            <a:pPr marL="171450" indent="-171450">
              <a:buFont typeface="Arial" panose="020B0604020202020204" pitchFamily="34" charset="0"/>
              <a:buChar char="•"/>
            </a:pPr>
            <a:r>
              <a:rPr lang="nl-NL" baseline="0" dirty="0"/>
              <a:t>De bezoeker ervaart een gevoel van vrijheid. Op dezelfde locatie kan hij kiezen.</a:t>
            </a:r>
          </a:p>
          <a:p>
            <a:pPr marL="171450" indent="-171450">
              <a:buFont typeface="Arial" panose="020B0604020202020204" pitchFamily="34" charset="0"/>
              <a:buChar char="•"/>
            </a:pPr>
            <a:r>
              <a:rPr lang="nl-NL" baseline="0" dirty="0"/>
              <a:t>Iedere plek brengt zijn eigen onderdelen voort. Dit zie je vooral op plekken waar veel ruimte is voor creativiteit (creatieve ondernemers). Deze leveren een uniek aanbod.</a:t>
            </a:r>
          </a:p>
          <a:p>
            <a:pPr marL="171450" indent="-171450">
              <a:buFont typeface="Arial" panose="020B0604020202020204" pitchFamily="34" charset="0"/>
              <a:buChar char="•"/>
            </a:pPr>
            <a:r>
              <a:rPr lang="nl-NL" baseline="0" dirty="0"/>
              <a:t>Er is veel te doen, mensen worden op verschillende manieren geprikkeld.</a:t>
            </a:r>
          </a:p>
          <a:p>
            <a:pPr marL="171450" indent="-171450">
              <a:buFont typeface="Arial" panose="020B0604020202020204" pitchFamily="34" charset="0"/>
              <a:buChar char="•"/>
            </a:pPr>
            <a:r>
              <a:rPr lang="nl-NL" baseline="0" dirty="0"/>
              <a:t>Omdat er veel te doen is, is er ook meer ruimte voor contact en ontmoeting. In ieder geval ontmoeten verschillende groepen elkaar hier sneller.</a:t>
            </a:r>
          </a:p>
          <a:p>
            <a:pPr marL="171450" indent="-171450">
              <a:buFont typeface="Arial" panose="020B0604020202020204" pitchFamily="34" charset="0"/>
              <a:buChar char="•"/>
            </a:pPr>
            <a:r>
              <a:rPr lang="nl-NL" baseline="0" dirty="0"/>
              <a:t>Alles bij elkaar in een min of meer vertrouwde omgeving zorgt voor een gevoel van veiligheid.</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82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4</a:t>
            </a:fld>
            <a:endParaRPr lang="nl-NL"/>
          </a:p>
        </p:txBody>
      </p:sp>
    </p:spTree>
    <p:extLst>
      <p:ext uri="{BB962C8B-B14F-4D97-AF65-F5344CB8AC3E}">
        <p14:creationId xmlns:p14="http://schemas.microsoft.com/office/powerpoint/2010/main" val="191986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sociale structuur: is het geheel van groepen binnen een maatschappij. Alle sociale systemen binnen die maatschappij</a:t>
            </a:r>
          </a:p>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6</a:t>
            </a:fld>
            <a:endParaRPr lang="nl-NL"/>
          </a:p>
        </p:txBody>
      </p:sp>
    </p:spTree>
    <p:extLst>
      <p:ext uri="{BB962C8B-B14F-4D97-AF65-F5344CB8AC3E}">
        <p14:creationId xmlns:p14="http://schemas.microsoft.com/office/powerpoint/2010/main" val="1231515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7</a:t>
            </a:fld>
            <a:endParaRPr lang="nl-NL"/>
          </a:p>
        </p:txBody>
      </p:sp>
    </p:spTree>
    <p:extLst>
      <p:ext uri="{BB962C8B-B14F-4D97-AF65-F5344CB8AC3E}">
        <p14:creationId xmlns:p14="http://schemas.microsoft.com/office/powerpoint/2010/main" val="2220827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Vb</a:t>
            </a:r>
            <a:r>
              <a:rPr lang="nl-NL" dirty="0"/>
              <a:t> is bijvoorbeeld Spoorzone Tilburg, Strijp</a:t>
            </a:r>
            <a:r>
              <a:rPr lang="nl-NL" baseline="0" dirty="0"/>
              <a:t> S Eindhoven, Hallen in Amsterdam</a:t>
            </a:r>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10</a:t>
            </a:fld>
            <a:endParaRPr lang="nl-NL"/>
          </a:p>
        </p:txBody>
      </p:sp>
    </p:spTree>
    <p:extLst>
      <p:ext uri="{BB962C8B-B14F-4D97-AF65-F5344CB8AC3E}">
        <p14:creationId xmlns:p14="http://schemas.microsoft.com/office/powerpoint/2010/main" val="265484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16</a:t>
            </a:fld>
            <a:endParaRPr lang="nl-NL"/>
          </a:p>
        </p:txBody>
      </p:sp>
    </p:spTree>
    <p:extLst>
      <p:ext uri="{BB962C8B-B14F-4D97-AF65-F5344CB8AC3E}">
        <p14:creationId xmlns:p14="http://schemas.microsoft.com/office/powerpoint/2010/main" val="229575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Jaren ‘80: burgers</a:t>
            </a:r>
            <a:r>
              <a:rPr lang="nl-NL" baseline="0" dirty="0"/>
              <a:t> trokken met name naar de steden vanwege de werkgelegenheid. Tegenwoordig is de stad vooral aantrekkelijk </a:t>
            </a:r>
            <a:r>
              <a:rPr lang="nl-NL" baseline="0" dirty="0" err="1"/>
              <a:t>ivm</a:t>
            </a:r>
            <a:r>
              <a:rPr lang="nl-NL" baseline="0" dirty="0"/>
              <a:t> mogelijkheden om de vrijetijd te besteden. Verandering van een plek waar mensen geld verdienen naar een plek waar mensen geld uitgeven.  Steden veranderen van een productieruimte in een consumptieruimte.  Er wordt voornamelijk geld uitgegeven aan winkelen. Een uitgebreid winkelaanbod is daarom belangrijk voor een stad. Ook het aantal restaurants is belangrijk.  Uitdaging om stad aantrekkelijk te houden </a:t>
            </a:r>
            <a:r>
              <a:rPr lang="nl-NL" baseline="0" dirty="0" err="1"/>
              <a:t>ivm</a:t>
            </a:r>
            <a:r>
              <a:rPr lang="nl-NL" baseline="0" dirty="0"/>
              <a:t> internet</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92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a:t>
            </a:r>
            <a:r>
              <a:rPr lang="nl-NL" baseline="0" dirty="0"/>
              <a:t> laatste jaren zijn er problemen in de </a:t>
            </a:r>
            <a:r>
              <a:rPr lang="nl-NL" baseline="0" dirty="0" err="1"/>
              <a:t>retail</a:t>
            </a:r>
            <a:r>
              <a:rPr lang="nl-NL" baseline="0" dirty="0"/>
              <a:t>- en horecasector. Huur- of koopkosten van panden zijn niet te betalen. Veel panden staan leeg. Dit maakt de stad niet aantrekkelijker en op deze manier krijg je een wisselwerking tussen de aantrekkingskracht van de stad en het wegblijven van mensen. Leisure wordt wel als oplossing voor dit probleem gezien. Leisure kan een stad juist aantrekkelijker en daardoor economisch gezonder maken. In 2013 was er een congres waar ben zich bezighield met de vraag hoe steden </a:t>
            </a:r>
            <a:r>
              <a:rPr lang="nl-NL" baseline="0" dirty="0" err="1"/>
              <a:t>leisure</a:t>
            </a:r>
            <a:r>
              <a:rPr lang="nl-NL" baseline="0" dirty="0"/>
              <a:t> kunnen inzetten om een nieuwe identiteit te vinden of hun identiteit te optimaliseren. Centrale vraag hierbij was: wat moeten steden doen of hebben om aantrekkelijke </a:t>
            </a:r>
            <a:r>
              <a:rPr lang="nl-NL" baseline="0" dirty="0" err="1"/>
              <a:t>leisurelocaties</a:t>
            </a:r>
            <a:r>
              <a:rPr lang="nl-NL" baseline="0" dirty="0"/>
              <a:t> te zijn, oftewel plaatsen waar mensen graag hun tijd doorbrengen buiten werk, school en andere verplichtingen.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204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baseline="0" dirty="0"/>
              <a:t>Authenticiteit: eigenheid, een herkenbare identiteit. De stad moet bijzondere, herkenbare plekken hebben waarin de bezoeker de identiteit van de stad herkent. Voorbeelden zijn cultureel erfgoed, maar ook winkelaanbod, horeca en evenementen. Behoefte lokale verbondenheid uit zich in bijvoorbeeld kleding met naam van de stad erop.</a:t>
            </a:r>
          </a:p>
          <a:p>
            <a:pPr marL="228600" indent="-228600">
              <a:buAutoNum type="arabicPeriod"/>
            </a:pPr>
            <a:r>
              <a:rPr lang="nl-NL" baseline="0" dirty="0"/>
              <a:t>Contact en ontmoeting: Het ontmoeten en contact hebben met andere mensen is een belangrijk element op het gebied van beleving, stedelijke aantrekkelijkheid en stedelijke creativiteit. Daarom is het voor steden heel belangrijk dat zij ontmoetingen faciliteren en stimuleren. Denk aan aantrekkelijke openbare ruimtes (bankjes), evenementen organiseren, creatieve broedplaatsen.</a:t>
            </a:r>
          </a:p>
          <a:p>
            <a:pPr marL="228600" indent="-228600">
              <a:buAutoNum type="arabicPeriod"/>
            </a:pPr>
            <a:r>
              <a:rPr lang="nl-NL" baseline="0" dirty="0"/>
              <a:t>Participeren en ontsnappen: volgens de belevingstheorieën moeten deelnemers aan een activiteit zelf kunnen participeren in de activiteit, maar moet de deelnemer indien gewenst ook een passievere rol aan kunnen nemen. De consument moet dus zelf zijn rol kunnen bepalen. In de stad staat zowel het individu als het collectief centraal.</a:t>
            </a:r>
          </a:p>
          <a:p>
            <a:pPr marL="228600" indent="-228600">
              <a:buAutoNum type="arabicPeriod"/>
            </a:pPr>
            <a:r>
              <a:rPr lang="nl-NL" baseline="0" dirty="0"/>
              <a:t>Spel: mensen hebben behoefte plekken en momenten waar dagelijkse beslommeringen geen rol spelen, even geen regels, spontaniteit. Voor volwassenen betekenen speelplekken bijvoorbeeld cultureel aanbod, uitgaansmogelijkheden, parken en pleinen. </a:t>
            </a:r>
          </a:p>
          <a:p>
            <a:pPr marL="228600" indent="-228600">
              <a:buAutoNum type="arabicPeriod"/>
            </a:pPr>
            <a:r>
              <a:rPr lang="nl-NL" baseline="0" dirty="0"/>
              <a:t>Prikkeling en emotie: Zintuigen staan centraal bij beleving. De stad is een plek bij uitstek waar de zintuigen worden geprikkeld. Hoe groter de stad hoe meer prikkels. Steden spelen hierop in. Voorbeeld: New York, Tokio</a:t>
            </a:r>
          </a:p>
          <a:p>
            <a:pPr marL="228600" indent="-228600">
              <a:buAutoNum type="arabicPeriod"/>
            </a:pPr>
            <a:r>
              <a:rPr lang="nl-NL" baseline="0" dirty="0"/>
              <a:t>Zelfontplooiing en inspiratie: De stad is de plek van kansen en toekomst. In de stad kan het eenvoudigst cultureel, sociaal en economisch kapitaal worden opgedaan en is daarmee een plek voor zelfontplooiing en inspiratie. Kennis en creativiteit staan hierbij centraal.</a:t>
            </a:r>
          </a:p>
          <a:p>
            <a:pPr marL="228600" indent="-228600">
              <a:buAutoNum type="arabicPeriod"/>
            </a:pPr>
            <a:r>
              <a:rPr lang="nl-NL" baseline="0" dirty="0"/>
              <a:t>Veiligheid en herkenning: Bij beleving is het heel belangrijk dat de consument een gevoel van controle heeft. Grenzen worden opgezocht (bijvoorbeeld in een achtbaan) maar men moet wel het gevoel hebben dat het veilig is (vastgesnoerd zitten in het karretje). Veiligheid in de stad uit zich in weinig criminaliteit maar ook in herkenbaarheid en begrijpelijkheid. </a:t>
            </a:r>
          </a:p>
          <a:p>
            <a:pPr marL="228600" indent="-228600">
              <a:buAutoNum type="arabicPeriod"/>
            </a:pPr>
            <a:r>
              <a:rPr lang="nl-NL" baseline="0" dirty="0"/>
              <a:t>Perceptie van hier en nu: De consument van nu is een zapper. Er is veel keuze en hij is niet snel tevreden. Belangrijk element is daarom </a:t>
            </a:r>
            <a:r>
              <a:rPr lang="nl-NL" baseline="0" dirty="0" err="1"/>
              <a:t>eventfullness</a:t>
            </a:r>
            <a:r>
              <a:rPr lang="nl-NL" baseline="0" dirty="0"/>
              <a:t> of tijdelijkheid. Daarom zijn er tegenwoordig veel evenementen en pop-upwinkels en –restaurants. Consumenten hebben behoefte aan hier-en-nu-ervaringen. Omdat het tijdelijk is, willen mensen het niet missen.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607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15-9-2022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15-9-2022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15-9-2022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r">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15-9-2022</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791463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15-9-2022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209800" y="1340769"/>
            <a:ext cx="7772400" cy="1470025"/>
          </a:xfrm>
        </p:spPr>
        <p:txBody>
          <a:bodyPr>
            <a:normAutofit/>
          </a:bodyPr>
          <a:lstStyle/>
          <a:p>
            <a:pPr algn="l"/>
            <a:r>
              <a:rPr lang="nl-NL" sz="4800" dirty="0"/>
              <a:t>Vrije tijd</a:t>
            </a:r>
          </a:p>
        </p:txBody>
      </p:sp>
      <p:sp>
        <p:nvSpPr>
          <p:cNvPr id="5" name="Ondertitel 4"/>
          <p:cNvSpPr>
            <a:spLocks noGrp="1"/>
          </p:cNvSpPr>
          <p:nvPr>
            <p:ph type="subTitle" idx="1"/>
          </p:nvPr>
        </p:nvSpPr>
        <p:spPr>
          <a:xfrm>
            <a:off x="1812524" y="2636912"/>
            <a:ext cx="6400800" cy="1752600"/>
          </a:xfrm>
        </p:spPr>
        <p:txBody>
          <a:bodyPr/>
          <a:lstStyle/>
          <a:p>
            <a:r>
              <a:rPr lang="nl-NL" dirty="0">
                <a:solidFill>
                  <a:schemeClr val="tx1"/>
                </a:solidFill>
              </a:rPr>
              <a:t>Les vrije tijd, recreatie en </a:t>
            </a:r>
            <a:r>
              <a:rPr lang="nl-NL" dirty="0" err="1">
                <a:solidFill>
                  <a:schemeClr val="tx1"/>
                </a:solidFill>
              </a:rPr>
              <a:t>leisure</a:t>
            </a:r>
            <a:r>
              <a:rPr lang="nl-NL" dirty="0">
                <a:solidFill>
                  <a:schemeClr val="tx1"/>
                </a:solidFill>
              </a:rPr>
              <a:t> in de stad</a:t>
            </a:r>
          </a:p>
        </p:txBody>
      </p:sp>
      <p:pic>
        <p:nvPicPr>
          <p:cNvPr id="6" name="Afbeelding 5">
            <a:extLst>
              <a:ext uri="{FF2B5EF4-FFF2-40B4-BE49-F238E27FC236}">
                <a16:creationId xmlns:a16="http://schemas.microsoft.com/office/drawing/2014/main" id="{4D1493BC-9726-44FF-AA15-AC143F218286}"/>
              </a:ext>
            </a:extLst>
          </p:cNvPr>
          <p:cNvPicPr>
            <a:picLocks noChangeAspect="1"/>
          </p:cNvPicPr>
          <p:nvPr/>
        </p:nvPicPr>
        <p:blipFill>
          <a:blip r:embed="rId3"/>
          <a:stretch>
            <a:fillRect/>
          </a:stretch>
        </p:blipFill>
        <p:spPr>
          <a:xfrm>
            <a:off x="636234" y="3070910"/>
            <a:ext cx="4127089" cy="3578200"/>
          </a:xfrm>
          <a:prstGeom prst="rect">
            <a:avLst/>
          </a:prstGeom>
        </p:spPr>
      </p:pic>
      <p:pic>
        <p:nvPicPr>
          <p:cNvPr id="8" name="Afbeelding 7">
            <a:extLst>
              <a:ext uri="{FF2B5EF4-FFF2-40B4-BE49-F238E27FC236}">
                <a16:creationId xmlns:a16="http://schemas.microsoft.com/office/drawing/2014/main" id="{0A22DA03-A202-4674-AF0B-7CA26E3AC92C}"/>
              </a:ext>
            </a:extLst>
          </p:cNvPr>
          <p:cNvPicPr>
            <a:picLocks noChangeAspect="1"/>
          </p:cNvPicPr>
          <p:nvPr/>
        </p:nvPicPr>
        <p:blipFill>
          <a:blip r:embed="rId4"/>
          <a:stretch>
            <a:fillRect/>
          </a:stretch>
        </p:blipFill>
        <p:spPr>
          <a:xfrm>
            <a:off x="4763323" y="3070911"/>
            <a:ext cx="4918079" cy="3578199"/>
          </a:xfrm>
          <a:prstGeom prst="rect">
            <a:avLst/>
          </a:prstGeom>
        </p:spPr>
      </p:pic>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Leisure in de stad</a:t>
            </a:r>
          </a:p>
        </p:txBody>
      </p:sp>
      <p:sp>
        <p:nvSpPr>
          <p:cNvPr id="3" name="Tijdelijke aanduiding voor inhoud 2"/>
          <p:cNvSpPr>
            <a:spLocks noGrp="1"/>
          </p:cNvSpPr>
          <p:nvPr>
            <p:ph idx="1"/>
          </p:nvPr>
        </p:nvSpPr>
        <p:spPr>
          <a:xfrm>
            <a:off x="2207568" y="1196753"/>
            <a:ext cx="8003232" cy="4929411"/>
          </a:xfrm>
        </p:spPr>
        <p:txBody>
          <a:bodyPr/>
          <a:lstStyle/>
          <a:p>
            <a:r>
              <a:rPr lang="nl-NL" dirty="0"/>
              <a:t>Jaren ‘80: verval binnensteden, trek naar rand van de stad</a:t>
            </a:r>
          </a:p>
          <a:p>
            <a:r>
              <a:rPr lang="nl-NL" dirty="0"/>
              <a:t>Heden: re-urbanisatie, (her)ontdekken van de binnenstad</a:t>
            </a:r>
          </a:p>
          <a:p>
            <a:pPr lvl="1"/>
            <a:r>
              <a:rPr lang="nl-NL" dirty="0" err="1"/>
              <a:t>Oa</a:t>
            </a:r>
            <a:r>
              <a:rPr lang="nl-NL" dirty="0"/>
              <a:t>. </a:t>
            </a:r>
            <a:r>
              <a:rPr lang="nl-NL" dirty="0" err="1"/>
              <a:t>Gentrification</a:t>
            </a:r>
            <a:r>
              <a:rPr lang="nl-NL" dirty="0"/>
              <a:t>: opknappen oude stadswijken (gewilde plekken)</a:t>
            </a:r>
          </a:p>
        </p:txBody>
      </p:sp>
    </p:spTree>
    <p:extLst>
      <p:ext uri="{BB962C8B-B14F-4D97-AF65-F5344CB8AC3E}">
        <p14:creationId xmlns:p14="http://schemas.microsoft.com/office/powerpoint/2010/main" val="1683325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Leisure in de stad</a:t>
            </a:r>
          </a:p>
        </p:txBody>
      </p:sp>
      <p:sp>
        <p:nvSpPr>
          <p:cNvPr id="3" name="Tijdelijke aanduiding voor inhoud 2"/>
          <p:cNvSpPr>
            <a:spLocks noGrp="1"/>
          </p:cNvSpPr>
          <p:nvPr>
            <p:ph idx="1"/>
          </p:nvPr>
        </p:nvSpPr>
        <p:spPr>
          <a:xfrm>
            <a:off x="2207568" y="1196753"/>
            <a:ext cx="8003232" cy="4929411"/>
          </a:xfrm>
        </p:spPr>
        <p:txBody>
          <a:bodyPr>
            <a:normAutofit/>
          </a:bodyPr>
          <a:lstStyle/>
          <a:p>
            <a:r>
              <a:rPr lang="nl-NL" dirty="0"/>
              <a:t>Stadskern: verzamelplaats voor vrijetijdsvoorzieningen</a:t>
            </a:r>
          </a:p>
          <a:p>
            <a:pPr lvl="1"/>
            <a:r>
              <a:rPr lang="nl-NL" dirty="0"/>
              <a:t>Musea</a:t>
            </a:r>
          </a:p>
          <a:p>
            <a:pPr lvl="1"/>
            <a:r>
              <a:rPr lang="nl-NL" dirty="0"/>
              <a:t>Bioscopen</a:t>
            </a:r>
          </a:p>
          <a:p>
            <a:pPr lvl="1"/>
            <a:r>
              <a:rPr lang="nl-NL" dirty="0"/>
              <a:t>Schouwburgen</a:t>
            </a:r>
          </a:p>
          <a:p>
            <a:pPr lvl="1"/>
            <a:r>
              <a:rPr lang="nl-NL" dirty="0"/>
              <a:t>(Horeca)</a:t>
            </a:r>
          </a:p>
          <a:p>
            <a:r>
              <a:rPr lang="nl-NL" dirty="0"/>
              <a:t>Stadsrand: sportieve, recreatieve en sociaal-culturele voorzieningen</a:t>
            </a:r>
          </a:p>
          <a:p>
            <a:r>
              <a:rPr lang="nl-NL" dirty="0"/>
              <a:t>Buiten de stad: nieuwe functie industriegebieden</a:t>
            </a:r>
          </a:p>
          <a:p>
            <a:r>
              <a:rPr lang="nl-NL" dirty="0"/>
              <a:t>(Groen binnen en buiten de stad)</a:t>
            </a:r>
          </a:p>
        </p:txBody>
      </p:sp>
    </p:spTree>
    <p:extLst>
      <p:ext uri="{BB962C8B-B14F-4D97-AF65-F5344CB8AC3E}">
        <p14:creationId xmlns:p14="http://schemas.microsoft.com/office/powerpoint/2010/main" val="337107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Leisure in Tilburg</a:t>
            </a:r>
          </a:p>
        </p:txBody>
      </p:sp>
      <p:pic>
        <p:nvPicPr>
          <p:cNvPr id="4" name="Afbeelding 3"/>
          <p:cNvPicPr>
            <a:picLocks noChangeAspect="1"/>
          </p:cNvPicPr>
          <p:nvPr/>
        </p:nvPicPr>
        <p:blipFill>
          <a:blip r:embed="rId2"/>
          <a:stretch>
            <a:fillRect/>
          </a:stretch>
        </p:blipFill>
        <p:spPr>
          <a:xfrm>
            <a:off x="1732252" y="4262551"/>
            <a:ext cx="4744477" cy="2448272"/>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662" y="991417"/>
            <a:ext cx="4139351" cy="2755737"/>
          </a:xfrm>
          <a:prstGeom prst="rect">
            <a:avLst/>
          </a:prstGeom>
        </p:spPr>
      </p:pic>
      <p:pic>
        <p:nvPicPr>
          <p:cNvPr id="7" name="Tijdelijke aanduiding voor inhoud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40016" y="991020"/>
            <a:ext cx="4082480" cy="2293964"/>
          </a:xfrm>
        </p:spPr>
      </p:pic>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4112" y="3702899"/>
            <a:ext cx="2857500" cy="2857500"/>
          </a:xfrm>
          <a:prstGeom prst="rect">
            <a:avLst/>
          </a:prstGeom>
        </p:spPr>
      </p:pic>
    </p:spTree>
    <p:extLst>
      <p:ext uri="{BB962C8B-B14F-4D97-AF65-F5344CB8AC3E}">
        <p14:creationId xmlns:p14="http://schemas.microsoft.com/office/powerpoint/2010/main" val="155966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Vrijetijdsbesteding op wijkniveau</a:t>
            </a:r>
          </a:p>
        </p:txBody>
      </p:sp>
      <p:pic>
        <p:nvPicPr>
          <p:cNvPr id="6" name="Tijdelijke aanduiding voor inhoud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1544" y="1268760"/>
            <a:ext cx="3600772" cy="2025434"/>
          </a:xfr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024" y="2060717"/>
            <a:ext cx="3994026" cy="2889795"/>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5520" y="3717033"/>
            <a:ext cx="4890120" cy="2750693"/>
          </a:xfrm>
          <a:prstGeom prst="rect">
            <a:avLst/>
          </a:prstGeom>
        </p:spPr>
      </p:pic>
    </p:spTree>
    <p:extLst>
      <p:ext uri="{BB962C8B-B14F-4D97-AF65-F5344CB8AC3E}">
        <p14:creationId xmlns:p14="http://schemas.microsoft.com/office/powerpoint/2010/main" val="2715395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Vrijetijdsbesteding op wijkniveau</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7" y="1124745"/>
            <a:ext cx="4825529" cy="2703891"/>
          </a:xfr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976" y="3992542"/>
            <a:ext cx="3985614" cy="2664296"/>
          </a:xfrm>
          <a:prstGeom prst="rect">
            <a:avLst/>
          </a:prstGeom>
        </p:spPr>
      </p:pic>
    </p:spTree>
    <p:extLst>
      <p:ext uri="{BB962C8B-B14F-4D97-AF65-F5344CB8AC3E}">
        <p14:creationId xmlns:p14="http://schemas.microsoft.com/office/powerpoint/2010/main" val="281974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Beïnvloeden op beleidsniveau</a:t>
            </a:r>
          </a:p>
        </p:txBody>
      </p:sp>
      <p:sp>
        <p:nvSpPr>
          <p:cNvPr id="3" name="Tijdelijke aanduiding voor inhoud 2"/>
          <p:cNvSpPr>
            <a:spLocks noGrp="1"/>
          </p:cNvSpPr>
          <p:nvPr>
            <p:ph idx="1"/>
          </p:nvPr>
        </p:nvSpPr>
        <p:spPr/>
        <p:txBody>
          <a:bodyPr/>
          <a:lstStyle/>
          <a:p>
            <a:r>
              <a:rPr lang="nl-NL" dirty="0"/>
              <a:t>Vergunningen</a:t>
            </a:r>
          </a:p>
          <a:p>
            <a:r>
              <a:rPr lang="nl-NL" dirty="0"/>
              <a:t>Stimuleringsprojecten/subsidies</a:t>
            </a:r>
          </a:p>
          <a:p>
            <a:r>
              <a:rPr lang="nl-NL" dirty="0"/>
              <a:t>Buurthuizen</a:t>
            </a:r>
          </a:p>
          <a:p>
            <a:r>
              <a:rPr lang="nl-NL" dirty="0"/>
              <a:t>Jongerenwerkers</a:t>
            </a:r>
          </a:p>
          <a:p>
            <a:r>
              <a:rPr lang="nl-NL" dirty="0"/>
              <a:t>Faciliteiten creëren die mensen samenbrengen zoals een grasveld, speeltuin etc. </a:t>
            </a:r>
          </a:p>
        </p:txBody>
      </p:sp>
    </p:spTree>
    <p:extLst>
      <p:ext uri="{BB962C8B-B14F-4D97-AF65-F5344CB8AC3E}">
        <p14:creationId xmlns:p14="http://schemas.microsoft.com/office/powerpoint/2010/main" val="287116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Verwerkingsopdracht </a:t>
            </a:r>
          </a:p>
        </p:txBody>
      </p:sp>
      <p:sp>
        <p:nvSpPr>
          <p:cNvPr id="3" name="Tijdelijke aanduiding voor inhoud 2"/>
          <p:cNvSpPr>
            <a:spLocks noGrp="1"/>
          </p:cNvSpPr>
          <p:nvPr>
            <p:ph idx="1"/>
          </p:nvPr>
        </p:nvSpPr>
        <p:spPr/>
        <p:txBody>
          <a:bodyPr/>
          <a:lstStyle/>
          <a:p>
            <a:r>
              <a:rPr lang="nl-NL" dirty="0"/>
              <a:t>Casus: Gemeente Tilburg wil graag dat er betere integratie komt in de stad. </a:t>
            </a:r>
          </a:p>
          <a:p>
            <a:r>
              <a:rPr lang="nl-NL" dirty="0"/>
              <a:t>Wat kunnen ze doen d.m.v. evenementen, </a:t>
            </a:r>
            <a:r>
              <a:rPr lang="nl-NL" dirty="0" err="1"/>
              <a:t>leisure</a:t>
            </a:r>
            <a:r>
              <a:rPr lang="nl-NL" dirty="0"/>
              <a:t>, recreatie etc.? (denk aan de rol van de gemeente) </a:t>
            </a:r>
          </a:p>
          <a:p>
            <a:r>
              <a:rPr lang="nl-NL" dirty="0"/>
              <a:t>Volgende sheet vragen ter ondersteuning. </a:t>
            </a:r>
          </a:p>
        </p:txBody>
      </p:sp>
    </p:spTree>
    <p:extLst>
      <p:ext uri="{BB962C8B-B14F-4D97-AF65-F5344CB8AC3E}">
        <p14:creationId xmlns:p14="http://schemas.microsoft.com/office/powerpoint/2010/main" val="1730102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Verwerkingsopdracht</a:t>
            </a:r>
          </a:p>
        </p:txBody>
      </p:sp>
      <p:sp>
        <p:nvSpPr>
          <p:cNvPr id="3" name="Tijdelijke aanduiding voor inhoud 2"/>
          <p:cNvSpPr>
            <a:spLocks noGrp="1"/>
          </p:cNvSpPr>
          <p:nvPr>
            <p:ph idx="1"/>
          </p:nvPr>
        </p:nvSpPr>
        <p:spPr/>
        <p:txBody>
          <a:bodyPr/>
          <a:lstStyle/>
          <a:p>
            <a:r>
              <a:rPr lang="nl-NL" dirty="0"/>
              <a:t>Te beantwoorden vragen voor je zo`n vraagstuk kunt oppakken. </a:t>
            </a:r>
          </a:p>
          <a:p>
            <a:endParaRPr lang="nl-NL" dirty="0"/>
          </a:p>
          <a:p>
            <a:r>
              <a:rPr lang="nl-NL" dirty="0"/>
              <a:t>Met welke verschillende groepen heb je te maken?</a:t>
            </a:r>
          </a:p>
          <a:p>
            <a:r>
              <a:rPr lang="nl-NL" dirty="0"/>
              <a:t>Wat wil de gemeente bereiken?</a:t>
            </a:r>
          </a:p>
          <a:p>
            <a:r>
              <a:rPr lang="nl-NL" dirty="0"/>
              <a:t>Wat kun je doen vanuit de rol als gemeente?</a:t>
            </a:r>
          </a:p>
          <a:p>
            <a:r>
              <a:rPr lang="nl-NL" dirty="0"/>
              <a:t>Waarin kan de gemeente zich onderscheiden?</a:t>
            </a:r>
          </a:p>
        </p:txBody>
      </p:sp>
    </p:spTree>
    <p:extLst>
      <p:ext uri="{BB962C8B-B14F-4D97-AF65-F5344CB8AC3E}">
        <p14:creationId xmlns:p14="http://schemas.microsoft.com/office/powerpoint/2010/main" val="921016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Relatie stad en </a:t>
            </a:r>
            <a:r>
              <a:rPr lang="nl-NL" dirty="0" err="1"/>
              <a:t>leisure</a:t>
            </a:r>
            <a:endParaRPr lang="nl-NL" dirty="0"/>
          </a:p>
        </p:txBody>
      </p:sp>
      <p:sp>
        <p:nvSpPr>
          <p:cNvPr id="3" name="Tijdelijke aanduiding voor inhoud 2"/>
          <p:cNvSpPr>
            <a:spLocks noGrp="1"/>
          </p:cNvSpPr>
          <p:nvPr>
            <p:ph idx="1"/>
          </p:nvPr>
        </p:nvSpPr>
        <p:spPr>
          <a:xfrm>
            <a:off x="3179676" y="1754815"/>
            <a:ext cx="6002424" cy="3697058"/>
          </a:xfrm>
        </p:spPr>
        <p:txBody>
          <a:bodyPr/>
          <a:lstStyle/>
          <a:p>
            <a:r>
              <a:rPr lang="nl-NL" dirty="0"/>
              <a:t>Jaren ’80 </a:t>
            </a:r>
            <a:r>
              <a:rPr lang="nl-NL" dirty="0" err="1"/>
              <a:t>vs</a:t>
            </a:r>
            <a:r>
              <a:rPr lang="nl-NL" dirty="0"/>
              <a:t> nu</a:t>
            </a:r>
          </a:p>
          <a:p>
            <a:r>
              <a:rPr lang="nl-NL" dirty="0"/>
              <a:t>Van productieruimte naar consumptieruimte</a:t>
            </a:r>
          </a:p>
          <a:p>
            <a:r>
              <a:rPr lang="nl-NL" dirty="0"/>
              <a:t>Met name uitgave aan winkelen</a:t>
            </a:r>
          </a:p>
          <a:p>
            <a:r>
              <a:rPr lang="nl-NL" dirty="0"/>
              <a:t>Horeca is tevens belangrijk</a:t>
            </a:r>
          </a:p>
        </p:txBody>
      </p:sp>
    </p:spTree>
    <p:extLst>
      <p:ext uri="{BB962C8B-B14F-4D97-AF65-F5344CB8AC3E}">
        <p14:creationId xmlns:p14="http://schemas.microsoft.com/office/powerpoint/2010/main" val="1039243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Leisure als oplossing</a:t>
            </a:r>
          </a:p>
        </p:txBody>
      </p:sp>
      <p:sp>
        <p:nvSpPr>
          <p:cNvPr id="3" name="Tijdelijke aanduiding voor inhoud 2"/>
          <p:cNvSpPr>
            <a:spLocks noGrp="1"/>
          </p:cNvSpPr>
          <p:nvPr>
            <p:ph idx="1"/>
          </p:nvPr>
        </p:nvSpPr>
        <p:spPr>
          <a:xfrm>
            <a:off x="3179676" y="1754815"/>
            <a:ext cx="6002424" cy="3697058"/>
          </a:xfrm>
        </p:spPr>
        <p:txBody>
          <a:bodyPr>
            <a:normAutofit/>
          </a:bodyPr>
          <a:lstStyle/>
          <a:p>
            <a:pPr marL="0" indent="0">
              <a:buNone/>
            </a:pPr>
            <a:r>
              <a:rPr lang="nl-NL" dirty="0"/>
              <a:t>Belang </a:t>
            </a:r>
            <a:r>
              <a:rPr lang="nl-NL" dirty="0" err="1"/>
              <a:t>leisure</a:t>
            </a:r>
            <a:r>
              <a:rPr lang="nl-NL" dirty="0"/>
              <a:t> voor de stad:</a:t>
            </a:r>
          </a:p>
          <a:p>
            <a:pPr marL="0" indent="0">
              <a:buNone/>
            </a:pPr>
            <a:r>
              <a:rPr lang="nl-NL" dirty="0"/>
              <a:t>Leisure maakt de stad economisch gezonder.</a:t>
            </a:r>
          </a:p>
          <a:p>
            <a:pPr marL="0" indent="0">
              <a:buNone/>
            </a:pPr>
            <a:endParaRPr lang="nl-NL" dirty="0"/>
          </a:p>
          <a:p>
            <a:endParaRPr lang="nl-NL" dirty="0"/>
          </a:p>
          <a:p>
            <a:pPr marL="0" indent="0">
              <a:buNone/>
            </a:pPr>
            <a:r>
              <a:rPr lang="nl-NL" dirty="0"/>
              <a:t>Wat kunnen steden doen om aantrekkelijke </a:t>
            </a:r>
            <a:r>
              <a:rPr lang="nl-NL" dirty="0" err="1"/>
              <a:t>leisurelocaties</a:t>
            </a:r>
            <a:r>
              <a:rPr lang="nl-NL" dirty="0"/>
              <a:t> te worden?</a:t>
            </a:r>
          </a:p>
          <a:p>
            <a:endParaRPr lang="nl-NL" dirty="0"/>
          </a:p>
        </p:txBody>
      </p:sp>
    </p:spTree>
    <p:extLst>
      <p:ext uri="{BB962C8B-B14F-4D97-AF65-F5344CB8AC3E}">
        <p14:creationId xmlns:p14="http://schemas.microsoft.com/office/powerpoint/2010/main" val="325902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Lesopzet</a:t>
            </a:r>
          </a:p>
        </p:txBody>
      </p:sp>
      <p:sp>
        <p:nvSpPr>
          <p:cNvPr id="3" name="Tijdelijke aanduiding voor inhoud 2"/>
          <p:cNvSpPr>
            <a:spLocks noGrp="1"/>
          </p:cNvSpPr>
          <p:nvPr>
            <p:ph idx="1"/>
          </p:nvPr>
        </p:nvSpPr>
        <p:spPr>
          <a:xfrm>
            <a:off x="2207568" y="1196753"/>
            <a:ext cx="8003232" cy="4929411"/>
          </a:xfrm>
        </p:spPr>
        <p:txBody>
          <a:bodyPr/>
          <a:lstStyle/>
          <a:p>
            <a:endParaRPr lang="nl-NL" dirty="0"/>
          </a:p>
          <a:p>
            <a:r>
              <a:rPr lang="nl-NL" dirty="0"/>
              <a:t>Uitleg lesopbouw vrijetijd komende periode</a:t>
            </a:r>
          </a:p>
          <a:p>
            <a:r>
              <a:rPr lang="nl-NL" dirty="0"/>
              <a:t>Werken aan eerste opdracht</a:t>
            </a:r>
          </a:p>
          <a:p>
            <a:r>
              <a:rPr lang="nl-NL" dirty="0"/>
              <a:t>Uitleg vrije tijd en recreatie / </a:t>
            </a:r>
            <a:r>
              <a:rPr lang="nl-NL" dirty="0" err="1"/>
              <a:t>leisure</a:t>
            </a:r>
            <a:r>
              <a:rPr lang="nl-NL" dirty="0"/>
              <a:t> in de stad</a:t>
            </a:r>
          </a:p>
          <a:p>
            <a:r>
              <a:rPr lang="nl-NL" dirty="0"/>
              <a:t>Beïnvloeden op beleidsniveau</a:t>
            </a:r>
          </a:p>
          <a:p>
            <a:r>
              <a:rPr lang="nl-NL" dirty="0"/>
              <a:t>Verwerkingsopdracht</a:t>
            </a:r>
          </a:p>
          <a:p>
            <a:r>
              <a:rPr lang="nl-NL" dirty="0"/>
              <a:t>Multifunctionele vrijetijdslocaties</a:t>
            </a:r>
          </a:p>
          <a:p>
            <a:r>
              <a:rPr lang="nl-NL" dirty="0"/>
              <a:t>Casus óf …..?</a:t>
            </a:r>
          </a:p>
          <a:p>
            <a:endParaRPr lang="nl-NL" dirty="0"/>
          </a:p>
        </p:txBody>
      </p:sp>
    </p:spTree>
    <p:extLst>
      <p:ext uri="{BB962C8B-B14F-4D97-AF65-F5344CB8AC3E}">
        <p14:creationId xmlns:p14="http://schemas.microsoft.com/office/powerpoint/2010/main" val="190024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03712" y="1106742"/>
            <a:ext cx="5632140" cy="486054"/>
          </a:xfrm>
        </p:spPr>
        <p:txBody>
          <a:bodyPr/>
          <a:lstStyle/>
          <a:p>
            <a:r>
              <a:rPr lang="nl-NL" dirty="0"/>
              <a:t>Elementen voor aantrekkelijke </a:t>
            </a:r>
            <a:r>
              <a:rPr lang="nl-NL" dirty="0" err="1"/>
              <a:t>leisure</a:t>
            </a:r>
            <a:r>
              <a:rPr lang="nl-NL" dirty="0"/>
              <a:t> (belevenis): </a:t>
            </a:r>
          </a:p>
        </p:txBody>
      </p:sp>
      <p:sp>
        <p:nvSpPr>
          <p:cNvPr id="3" name="Tijdelijke aanduiding voor inhoud 2"/>
          <p:cNvSpPr>
            <a:spLocks noGrp="1"/>
          </p:cNvSpPr>
          <p:nvPr>
            <p:ph idx="1"/>
          </p:nvPr>
        </p:nvSpPr>
        <p:spPr>
          <a:xfrm>
            <a:off x="3179676" y="1754815"/>
            <a:ext cx="6002424" cy="3697058"/>
          </a:xfrm>
        </p:spPr>
        <p:txBody>
          <a:bodyPr>
            <a:normAutofit fontScale="92500" lnSpcReduction="10000"/>
          </a:bodyPr>
          <a:lstStyle/>
          <a:p>
            <a:pPr marL="385763" indent="-385763">
              <a:buAutoNum type="arabicPeriod"/>
            </a:pPr>
            <a:r>
              <a:rPr lang="nl-NL" dirty="0"/>
              <a:t>Authenticiteit</a:t>
            </a:r>
          </a:p>
          <a:p>
            <a:pPr marL="385763" indent="-385763">
              <a:buAutoNum type="arabicPeriod"/>
            </a:pPr>
            <a:r>
              <a:rPr lang="nl-NL" dirty="0"/>
              <a:t>Contact en ontmoeting</a:t>
            </a:r>
          </a:p>
          <a:p>
            <a:pPr marL="385763" indent="-385763">
              <a:buAutoNum type="arabicPeriod"/>
            </a:pPr>
            <a:r>
              <a:rPr lang="nl-NL" dirty="0"/>
              <a:t>Participeren en ontspannen</a:t>
            </a:r>
          </a:p>
          <a:p>
            <a:pPr marL="385763" indent="-385763">
              <a:buAutoNum type="arabicPeriod"/>
            </a:pPr>
            <a:r>
              <a:rPr lang="nl-NL" dirty="0"/>
              <a:t>Spel</a:t>
            </a:r>
          </a:p>
          <a:p>
            <a:pPr marL="385763" indent="-385763">
              <a:buAutoNum type="arabicPeriod"/>
            </a:pPr>
            <a:r>
              <a:rPr lang="nl-NL" dirty="0"/>
              <a:t>Prikkeling en emotie</a:t>
            </a:r>
          </a:p>
          <a:p>
            <a:pPr marL="385763" indent="-385763">
              <a:buAutoNum type="arabicPeriod"/>
            </a:pPr>
            <a:r>
              <a:rPr lang="nl-NL" dirty="0"/>
              <a:t>Zelfontplooiing en inspiratie</a:t>
            </a:r>
          </a:p>
          <a:p>
            <a:pPr marL="385763" indent="-385763">
              <a:buAutoNum type="arabicPeriod"/>
            </a:pPr>
            <a:r>
              <a:rPr lang="nl-NL" dirty="0"/>
              <a:t>Veiligheid en herkenning</a:t>
            </a:r>
          </a:p>
          <a:p>
            <a:pPr marL="385763" indent="-385763">
              <a:buAutoNum type="arabicPeriod"/>
            </a:pPr>
            <a:r>
              <a:rPr lang="nl-NL" dirty="0"/>
              <a:t>Perceptie van hier en nu</a:t>
            </a:r>
          </a:p>
        </p:txBody>
      </p:sp>
    </p:spTree>
    <p:extLst>
      <p:ext uri="{BB962C8B-B14F-4D97-AF65-F5344CB8AC3E}">
        <p14:creationId xmlns:p14="http://schemas.microsoft.com/office/powerpoint/2010/main" val="3723546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777" y="332656"/>
            <a:ext cx="6296715" cy="396044"/>
          </a:xfrm>
        </p:spPr>
        <p:txBody>
          <a:bodyPr/>
          <a:lstStyle/>
          <a:p>
            <a:r>
              <a:rPr lang="nl-NL" dirty="0"/>
              <a:t>Multifunctionele vrijetijdslocaties</a:t>
            </a:r>
          </a:p>
        </p:txBody>
      </p:sp>
      <p:sp>
        <p:nvSpPr>
          <p:cNvPr id="3" name="Tijdelijke aanduiding voor inhoud 2"/>
          <p:cNvSpPr>
            <a:spLocks noGrp="1"/>
          </p:cNvSpPr>
          <p:nvPr>
            <p:ph idx="1"/>
          </p:nvPr>
        </p:nvSpPr>
        <p:spPr>
          <a:xfrm>
            <a:off x="1991544" y="1556792"/>
            <a:ext cx="8496944" cy="5040560"/>
          </a:xfrm>
        </p:spPr>
        <p:txBody>
          <a:bodyPr>
            <a:noAutofit/>
          </a:bodyPr>
          <a:lstStyle/>
          <a:p>
            <a:pPr marL="0" indent="0">
              <a:buNone/>
            </a:pPr>
            <a:r>
              <a:rPr lang="nl-NL" sz="2400" dirty="0"/>
              <a:t>Wat wordt hiermee bedoeld?</a:t>
            </a:r>
          </a:p>
          <a:p>
            <a:pPr marL="0" indent="0">
              <a:buNone/>
            </a:pPr>
            <a:endParaRPr lang="nl-NL" sz="2400" dirty="0"/>
          </a:p>
          <a:p>
            <a:pPr marL="0" indent="0">
              <a:buNone/>
            </a:pPr>
            <a:r>
              <a:rPr lang="nl-NL" sz="2400" dirty="0"/>
              <a:t>Definitie</a:t>
            </a:r>
          </a:p>
          <a:p>
            <a:pPr marL="0" indent="0">
              <a:buNone/>
            </a:pPr>
            <a:r>
              <a:rPr lang="nl-NL" sz="2400" dirty="0"/>
              <a:t>Een commerciële of non-commerciële locatie, gelegen in zowel de periferie als de stedelijke en rurale omgeving, waar minimaal twee functies fysiek geïntegreerd zijn en waar op planmatige wijze synergie gezocht wordt tussen deze functies onderling. Hierbij is de voorwaarde dat er minimaal een </a:t>
            </a:r>
            <a:r>
              <a:rPr lang="nl-NL" sz="2400" dirty="0" err="1"/>
              <a:t>leisurefunctie</a:t>
            </a:r>
            <a:r>
              <a:rPr lang="nl-NL" sz="2400" dirty="0"/>
              <a:t> aanwezig is ten behoeve van de besteding van de vrijetijd waarbij het creëren van de optimale beleving wordt nagestreefd.  </a:t>
            </a:r>
          </a:p>
        </p:txBody>
      </p:sp>
    </p:spTree>
    <p:extLst>
      <p:ext uri="{BB962C8B-B14F-4D97-AF65-F5344CB8AC3E}">
        <p14:creationId xmlns:p14="http://schemas.microsoft.com/office/powerpoint/2010/main" val="89097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Multifunctionele vrijetijdslocaties</a:t>
            </a:r>
          </a:p>
        </p:txBody>
      </p:sp>
      <p:sp>
        <p:nvSpPr>
          <p:cNvPr id="3" name="Tijdelijke aanduiding voor inhoud 2"/>
          <p:cNvSpPr>
            <a:spLocks noGrp="1"/>
          </p:cNvSpPr>
          <p:nvPr>
            <p:ph idx="1"/>
          </p:nvPr>
        </p:nvSpPr>
        <p:spPr>
          <a:xfrm>
            <a:off x="3179676" y="1754815"/>
            <a:ext cx="6002424" cy="3697058"/>
          </a:xfrm>
        </p:spPr>
        <p:txBody>
          <a:bodyPr>
            <a:normAutofit fontScale="92500" lnSpcReduction="20000"/>
          </a:bodyPr>
          <a:lstStyle/>
          <a:p>
            <a:pPr marL="0" indent="0">
              <a:buNone/>
            </a:pPr>
            <a:r>
              <a:rPr lang="nl-NL" dirty="0"/>
              <a:t>Voorbeelden</a:t>
            </a:r>
          </a:p>
          <a:p>
            <a:r>
              <a:rPr lang="nl-NL" dirty="0" err="1"/>
              <a:t>Shoppingmalls</a:t>
            </a:r>
            <a:r>
              <a:rPr lang="nl-NL" dirty="0"/>
              <a:t> (</a:t>
            </a:r>
            <a:r>
              <a:rPr lang="nl-NL" dirty="0" err="1"/>
              <a:t>Factory</a:t>
            </a:r>
            <a:r>
              <a:rPr lang="nl-NL" dirty="0"/>
              <a:t> Outlet Roermond)</a:t>
            </a:r>
          </a:p>
          <a:p>
            <a:r>
              <a:rPr lang="nl-NL" dirty="0"/>
              <a:t>Multifunctionele accommodaties voor beurzen, evenementen, concerten en vergaderen (Ahoy, Rotterdam</a:t>
            </a:r>
          </a:p>
          <a:p>
            <a:r>
              <a:rPr lang="nl-NL" dirty="0"/>
              <a:t>Multifunctionele </a:t>
            </a:r>
            <a:r>
              <a:rPr lang="nl-NL" dirty="0" err="1"/>
              <a:t>sportaccomodaties</a:t>
            </a:r>
            <a:r>
              <a:rPr lang="nl-NL" dirty="0"/>
              <a:t> (Amsterdam Arena)</a:t>
            </a:r>
          </a:p>
          <a:p>
            <a:r>
              <a:rPr lang="nl-NL" dirty="0"/>
              <a:t>Vakantieparken/bungalowparken (Centre </a:t>
            </a:r>
            <a:r>
              <a:rPr lang="nl-NL" dirty="0" err="1"/>
              <a:t>Parcs</a:t>
            </a:r>
            <a:r>
              <a:rPr lang="nl-NL" dirty="0"/>
              <a:t>)</a:t>
            </a:r>
          </a:p>
          <a:p>
            <a:pPr marL="0" indent="0">
              <a:buNone/>
            </a:pPr>
            <a:endParaRPr lang="nl-NL" dirty="0"/>
          </a:p>
        </p:txBody>
      </p:sp>
    </p:spTree>
    <p:extLst>
      <p:ext uri="{BB962C8B-B14F-4D97-AF65-F5344CB8AC3E}">
        <p14:creationId xmlns:p14="http://schemas.microsoft.com/office/powerpoint/2010/main" val="2236659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8E090-A72B-4B44-ADBE-276FE342C69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D312997-0977-433A-9F77-448B15451A4B}"/>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0FB0E81E-D061-45CD-9ED7-2DE163390653}"/>
              </a:ext>
            </a:extLst>
          </p:cNvPr>
          <p:cNvPicPr>
            <a:picLocks noChangeAspect="1"/>
          </p:cNvPicPr>
          <p:nvPr/>
        </p:nvPicPr>
        <p:blipFill>
          <a:blip r:embed="rId2"/>
          <a:stretch>
            <a:fillRect/>
          </a:stretch>
        </p:blipFill>
        <p:spPr>
          <a:xfrm>
            <a:off x="1524000" y="981945"/>
            <a:ext cx="9144000" cy="4711894"/>
          </a:xfrm>
          <a:prstGeom prst="rect">
            <a:avLst/>
          </a:prstGeom>
        </p:spPr>
      </p:pic>
    </p:spTree>
    <p:extLst>
      <p:ext uri="{BB962C8B-B14F-4D97-AF65-F5344CB8AC3E}">
        <p14:creationId xmlns:p14="http://schemas.microsoft.com/office/powerpoint/2010/main" val="2464103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67608" y="764705"/>
            <a:ext cx="8100392" cy="648073"/>
          </a:xfrm>
        </p:spPr>
        <p:txBody>
          <a:bodyPr/>
          <a:lstStyle/>
          <a:p>
            <a:r>
              <a:rPr lang="nl-NL" dirty="0"/>
              <a:t>Voordelen multifunctionele vrijetijdslocaties</a:t>
            </a:r>
          </a:p>
        </p:txBody>
      </p:sp>
      <p:sp>
        <p:nvSpPr>
          <p:cNvPr id="3" name="Tijdelijke aanduiding voor inhoud 2"/>
          <p:cNvSpPr>
            <a:spLocks noGrp="1"/>
          </p:cNvSpPr>
          <p:nvPr>
            <p:ph idx="1"/>
          </p:nvPr>
        </p:nvSpPr>
        <p:spPr>
          <a:xfrm>
            <a:off x="3179676" y="1754815"/>
            <a:ext cx="6002424" cy="3697058"/>
          </a:xfrm>
        </p:spPr>
        <p:txBody>
          <a:bodyPr/>
          <a:lstStyle/>
          <a:p>
            <a:r>
              <a:rPr lang="nl-NL" dirty="0"/>
              <a:t>Co-creatie</a:t>
            </a:r>
          </a:p>
          <a:p>
            <a:r>
              <a:rPr lang="nl-NL" dirty="0"/>
              <a:t>(Keuze)vrijheid</a:t>
            </a:r>
          </a:p>
          <a:p>
            <a:r>
              <a:rPr lang="nl-NL" dirty="0"/>
              <a:t>Authenticiteit</a:t>
            </a:r>
          </a:p>
          <a:p>
            <a:r>
              <a:rPr lang="nl-NL" dirty="0"/>
              <a:t>Prikkeling</a:t>
            </a:r>
          </a:p>
          <a:p>
            <a:r>
              <a:rPr lang="nl-NL" dirty="0"/>
              <a:t>Contact en ontmoeting</a:t>
            </a:r>
          </a:p>
          <a:p>
            <a:r>
              <a:rPr lang="nl-NL" dirty="0"/>
              <a:t>Veiligheid</a:t>
            </a:r>
          </a:p>
        </p:txBody>
      </p:sp>
    </p:spTree>
    <p:extLst>
      <p:ext uri="{BB962C8B-B14F-4D97-AF65-F5344CB8AC3E}">
        <p14:creationId xmlns:p14="http://schemas.microsoft.com/office/powerpoint/2010/main" val="741552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a:t>
            </a:r>
          </a:p>
        </p:txBody>
      </p:sp>
      <p:sp>
        <p:nvSpPr>
          <p:cNvPr id="3" name="Tijdelijke aanduiding voor inhoud 2"/>
          <p:cNvSpPr>
            <a:spLocks noGrp="1"/>
          </p:cNvSpPr>
          <p:nvPr>
            <p:ph idx="1"/>
          </p:nvPr>
        </p:nvSpPr>
        <p:spPr>
          <a:xfrm>
            <a:off x="2207568" y="1196753"/>
            <a:ext cx="8003232" cy="4929411"/>
          </a:xfrm>
        </p:spPr>
        <p:txBody>
          <a:bodyPr>
            <a:normAutofit fontScale="77500" lnSpcReduction="20000"/>
          </a:bodyPr>
          <a:lstStyle/>
          <a:p>
            <a:r>
              <a:rPr lang="nl-NL" dirty="0"/>
              <a:t>Je kunt uitleggen welke drie elementen er van invloed zijn op onze manier van vrijetijdsbesteding</a:t>
            </a:r>
          </a:p>
          <a:p>
            <a:r>
              <a:rPr lang="nl-NL" dirty="0"/>
              <a:t>Je kunt de geografische verdeling van vrijetijdsvoorzieningen in een stad toelichten</a:t>
            </a:r>
          </a:p>
          <a:p>
            <a:r>
              <a:rPr lang="nl-NL" dirty="0"/>
              <a:t>Je kunt voorbeelden geven van vrijetijdsvoorzieningen op wijkniveau </a:t>
            </a:r>
          </a:p>
          <a:p>
            <a:r>
              <a:rPr lang="nl-NL" dirty="0"/>
              <a:t>Je kunt benoemen wat een gemeente op beleidsniveau kan doen om te stimuleren</a:t>
            </a:r>
          </a:p>
          <a:p>
            <a:r>
              <a:rPr lang="nl-NL" dirty="0"/>
              <a:t>Je kunt de relatie tussen de stad en het begrip </a:t>
            </a:r>
            <a:r>
              <a:rPr lang="nl-NL" dirty="0" err="1"/>
              <a:t>leisure</a:t>
            </a:r>
            <a:r>
              <a:rPr lang="nl-NL" dirty="0"/>
              <a:t> uitleggen.</a:t>
            </a:r>
          </a:p>
          <a:p>
            <a:r>
              <a:rPr lang="nl-NL" dirty="0"/>
              <a:t>Je kunt het belang van </a:t>
            </a:r>
            <a:r>
              <a:rPr lang="nl-NL" dirty="0" err="1"/>
              <a:t>leisure</a:t>
            </a:r>
            <a:r>
              <a:rPr lang="nl-NL" dirty="0"/>
              <a:t> voor de stad uitleggen.</a:t>
            </a:r>
          </a:p>
          <a:p>
            <a:r>
              <a:rPr lang="nl-NL" dirty="0"/>
              <a:t>Je kunt de verschillende elementen benoemen en uitleggen die een stad een aantrekkelijke </a:t>
            </a:r>
            <a:r>
              <a:rPr lang="nl-NL" dirty="0" err="1"/>
              <a:t>leisurelocatie</a:t>
            </a:r>
            <a:r>
              <a:rPr lang="nl-NL" dirty="0"/>
              <a:t> maken.</a:t>
            </a:r>
          </a:p>
          <a:p>
            <a:r>
              <a:rPr lang="nl-NL" dirty="0"/>
              <a:t>Je kunt uitleggen wat een multifunctionele vrijetijdslocatie is.</a:t>
            </a:r>
          </a:p>
          <a:p>
            <a:endParaRPr lang="nl-NL" dirty="0"/>
          </a:p>
        </p:txBody>
      </p:sp>
    </p:spTree>
    <p:extLst>
      <p:ext uri="{BB962C8B-B14F-4D97-AF65-F5344CB8AC3E}">
        <p14:creationId xmlns:p14="http://schemas.microsoft.com/office/powerpoint/2010/main" val="1018443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08DFA-CD69-402A-B2A2-9688F41E326F}"/>
              </a:ext>
            </a:extLst>
          </p:cNvPr>
          <p:cNvSpPr>
            <a:spLocks noGrp="1"/>
          </p:cNvSpPr>
          <p:nvPr>
            <p:ph type="title"/>
          </p:nvPr>
        </p:nvSpPr>
        <p:spPr/>
        <p:txBody>
          <a:bodyPr/>
          <a:lstStyle/>
          <a:p>
            <a:r>
              <a:rPr lang="nl-NL" dirty="0"/>
              <a:t>Casus:</a:t>
            </a:r>
          </a:p>
        </p:txBody>
      </p:sp>
      <p:sp>
        <p:nvSpPr>
          <p:cNvPr id="3" name="Tijdelijke aanduiding voor inhoud 2">
            <a:extLst>
              <a:ext uri="{FF2B5EF4-FFF2-40B4-BE49-F238E27FC236}">
                <a16:creationId xmlns:a16="http://schemas.microsoft.com/office/drawing/2014/main" id="{6B548503-0063-452B-A689-9AE9ECB9F74C}"/>
              </a:ext>
            </a:extLst>
          </p:cNvPr>
          <p:cNvSpPr>
            <a:spLocks noGrp="1"/>
          </p:cNvSpPr>
          <p:nvPr>
            <p:ph idx="1"/>
          </p:nvPr>
        </p:nvSpPr>
        <p:spPr/>
        <p:txBody>
          <a:bodyPr/>
          <a:lstStyle/>
          <a:p>
            <a:pPr marL="0" indent="0">
              <a:buNone/>
            </a:pPr>
            <a:r>
              <a:rPr lang="nl-NL" dirty="0"/>
              <a:t>De leefbare stad:</a:t>
            </a:r>
          </a:p>
          <a:p>
            <a:pPr marL="0" indent="0">
              <a:buNone/>
            </a:pPr>
            <a:endParaRPr lang="nl-NL" dirty="0"/>
          </a:p>
          <a:p>
            <a:pPr marL="0" indent="0">
              <a:buNone/>
            </a:pPr>
            <a:endParaRPr lang="nl-NL" dirty="0"/>
          </a:p>
        </p:txBody>
      </p:sp>
      <p:sp>
        <p:nvSpPr>
          <p:cNvPr id="5" name="Tekstvak 4">
            <a:extLst>
              <a:ext uri="{FF2B5EF4-FFF2-40B4-BE49-F238E27FC236}">
                <a16:creationId xmlns:a16="http://schemas.microsoft.com/office/drawing/2014/main" id="{66782375-3DA0-535C-4B01-08352F5C2CE9}"/>
              </a:ext>
            </a:extLst>
          </p:cNvPr>
          <p:cNvSpPr txBox="1"/>
          <p:nvPr/>
        </p:nvSpPr>
        <p:spPr>
          <a:xfrm>
            <a:off x="2796586" y="1963765"/>
            <a:ext cx="6096912" cy="4247317"/>
          </a:xfrm>
          <a:prstGeom prst="rect">
            <a:avLst/>
          </a:prstGeom>
          <a:noFill/>
        </p:spPr>
        <p:txBody>
          <a:bodyPr wrap="square">
            <a:spAutoFit/>
          </a:bodyPr>
          <a:lstStyle/>
          <a:p>
            <a:r>
              <a:rPr lang="nl-NL" dirty="0"/>
              <a:t>Gebied: Reeshof</a:t>
            </a:r>
          </a:p>
          <a:p>
            <a:endParaRPr lang="nl-NL" dirty="0"/>
          </a:p>
          <a:p>
            <a:r>
              <a:rPr lang="nl-NL" dirty="0"/>
              <a:t>In de wijken Dalem Noord en Dalem Zuid van de Reeshof is onderzoek gedaan onder een groep ouderen vanuit het project ‘Gezond en Gelukkig ouder worden’. Hieruit blijkt dat ouderen nauwelijks of helemaal nooit gebruik maken van mogelijkheden om (oudere) bewoners te ontmoeten. Terwijl ontmoeting bij kan dragen aan het verminderen van eenzaamheid onder ouderen. Het kan aan het aanbod liggen maar ook aan de manier waarop de werving voor de activiteiten of evenementen gebeurd.</a:t>
            </a:r>
          </a:p>
          <a:p>
            <a:endParaRPr lang="nl-NL" dirty="0"/>
          </a:p>
          <a:p>
            <a:r>
              <a:rPr lang="nl-NL" dirty="0"/>
              <a:t>Opdracht: kom met een aantal vernieuwende voorstellen voor activiteiten/evenementen die bij kunnen dragen aan het ontmoeten onder ouderen en neem hierin de werving mee.</a:t>
            </a:r>
          </a:p>
        </p:txBody>
      </p:sp>
    </p:spTree>
    <p:extLst>
      <p:ext uri="{BB962C8B-B14F-4D97-AF65-F5344CB8AC3E}">
        <p14:creationId xmlns:p14="http://schemas.microsoft.com/office/powerpoint/2010/main" val="251400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Leerdoelen</a:t>
            </a:r>
          </a:p>
        </p:txBody>
      </p:sp>
      <p:sp>
        <p:nvSpPr>
          <p:cNvPr id="3" name="Tijdelijke aanduiding voor inhoud 2"/>
          <p:cNvSpPr>
            <a:spLocks noGrp="1"/>
          </p:cNvSpPr>
          <p:nvPr>
            <p:ph idx="1"/>
          </p:nvPr>
        </p:nvSpPr>
        <p:spPr>
          <a:xfrm>
            <a:off x="2207568" y="1196753"/>
            <a:ext cx="8003232" cy="4929411"/>
          </a:xfrm>
        </p:spPr>
        <p:txBody>
          <a:bodyPr>
            <a:normAutofit fontScale="77500" lnSpcReduction="20000"/>
          </a:bodyPr>
          <a:lstStyle/>
          <a:p>
            <a:r>
              <a:rPr lang="nl-NL" dirty="0"/>
              <a:t>Je kunt uitleggen welke drie elementen er van invloed zijn op onze manier van vrijetijdsbesteding</a:t>
            </a:r>
          </a:p>
          <a:p>
            <a:r>
              <a:rPr lang="nl-NL" dirty="0"/>
              <a:t>Je kunt de geografische verdeling van vrijetijdsvoorzieningen in een stad toelichten</a:t>
            </a:r>
          </a:p>
          <a:p>
            <a:r>
              <a:rPr lang="nl-NL" dirty="0"/>
              <a:t>Je kunt voorbeelden geven van vrijetijdsvoorzieningen op wijkniveau </a:t>
            </a:r>
          </a:p>
          <a:p>
            <a:r>
              <a:rPr lang="nl-NL" dirty="0"/>
              <a:t>Je kunt benoemen wat een gemeente op beleidsniveau kan doen om te stimuleren</a:t>
            </a:r>
          </a:p>
          <a:p>
            <a:r>
              <a:rPr lang="nl-NL" dirty="0"/>
              <a:t>Je kunt de relatie tussen de stad en het begrip </a:t>
            </a:r>
            <a:r>
              <a:rPr lang="nl-NL" dirty="0" err="1"/>
              <a:t>leisure</a:t>
            </a:r>
            <a:r>
              <a:rPr lang="nl-NL" dirty="0"/>
              <a:t> uitleggen.</a:t>
            </a:r>
          </a:p>
          <a:p>
            <a:r>
              <a:rPr lang="nl-NL" dirty="0"/>
              <a:t>Je kunt het belang van </a:t>
            </a:r>
            <a:r>
              <a:rPr lang="nl-NL" dirty="0" err="1"/>
              <a:t>leisure</a:t>
            </a:r>
            <a:r>
              <a:rPr lang="nl-NL" dirty="0"/>
              <a:t> voor de stad uitleggen.</a:t>
            </a:r>
          </a:p>
          <a:p>
            <a:r>
              <a:rPr lang="nl-NL" dirty="0"/>
              <a:t>Je kunt de verschillende elementen benoemen en uitleggen die een stad een aantrekkelijke </a:t>
            </a:r>
            <a:r>
              <a:rPr lang="nl-NL" dirty="0" err="1"/>
              <a:t>leisurelocatie</a:t>
            </a:r>
            <a:r>
              <a:rPr lang="nl-NL" dirty="0"/>
              <a:t> maken.</a:t>
            </a:r>
          </a:p>
          <a:p>
            <a:r>
              <a:rPr lang="nl-NL" dirty="0"/>
              <a:t>Je kunt uitleggen wat een multifunctionele vrijetijdslocatie is.</a:t>
            </a:r>
          </a:p>
          <a:p>
            <a:endParaRPr lang="nl-NL" dirty="0"/>
          </a:p>
        </p:txBody>
      </p:sp>
    </p:spTree>
    <p:extLst>
      <p:ext uri="{BB962C8B-B14F-4D97-AF65-F5344CB8AC3E}">
        <p14:creationId xmlns:p14="http://schemas.microsoft.com/office/powerpoint/2010/main" val="343512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Vrijetijdsgedrag</a:t>
            </a:r>
          </a:p>
        </p:txBody>
      </p:sp>
      <p:sp>
        <p:nvSpPr>
          <p:cNvPr id="3" name="Tijdelijke aanduiding voor inhoud 2"/>
          <p:cNvSpPr>
            <a:spLocks noGrp="1"/>
          </p:cNvSpPr>
          <p:nvPr>
            <p:ph idx="1"/>
          </p:nvPr>
        </p:nvSpPr>
        <p:spPr>
          <a:xfrm>
            <a:off x="2207568" y="1196753"/>
            <a:ext cx="8003232" cy="4929411"/>
          </a:xfrm>
        </p:spPr>
        <p:txBody>
          <a:bodyPr/>
          <a:lstStyle/>
          <a:p>
            <a:pPr marL="0" indent="0">
              <a:buNone/>
            </a:pPr>
            <a:r>
              <a:rPr lang="nl-NL" dirty="0"/>
              <a:t>Van invloed op vrijetijdsgedrag:</a:t>
            </a:r>
          </a:p>
          <a:p>
            <a:r>
              <a:rPr lang="nl-NL" dirty="0"/>
              <a:t>Maatschappij </a:t>
            </a:r>
          </a:p>
          <a:p>
            <a:r>
              <a:rPr lang="nl-NL" dirty="0"/>
              <a:t>Sociale structuur</a:t>
            </a:r>
          </a:p>
          <a:p>
            <a:r>
              <a:rPr lang="nl-NL" dirty="0"/>
              <a:t>Sociale cultuur</a:t>
            </a:r>
          </a:p>
        </p:txBody>
      </p:sp>
    </p:spTree>
    <p:extLst>
      <p:ext uri="{BB962C8B-B14F-4D97-AF65-F5344CB8AC3E}">
        <p14:creationId xmlns:p14="http://schemas.microsoft.com/office/powerpoint/2010/main" val="55557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Maatschappij</a:t>
            </a:r>
          </a:p>
        </p:txBody>
      </p:sp>
      <p:sp>
        <p:nvSpPr>
          <p:cNvPr id="3" name="Tijdelijke aanduiding voor inhoud 2"/>
          <p:cNvSpPr>
            <a:spLocks noGrp="1"/>
          </p:cNvSpPr>
          <p:nvPr>
            <p:ph idx="1"/>
          </p:nvPr>
        </p:nvSpPr>
        <p:spPr>
          <a:xfrm>
            <a:off x="2207568" y="1196753"/>
            <a:ext cx="8003232" cy="4929411"/>
          </a:xfrm>
        </p:spPr>
        <p:txBody>
          <a:bodyPr/>
          <a:lstStyle/>
          <a:p>
            <a:pPr marL="0" indent="0">
              <a:buNone/>
            </a:pPr>
            <a:r>
              <a:rPr lang="nl-NL" dirty="0"/>
              <a:t>Wat wordt er bedoeld met de “maatschappij”?</a:t>
            </a:r>
          </a:p>
          <a:p>
            <a:pPr marL="0" indent="0">
              <a:buNone/>
            </a:pPr>
            <a:endParaRPr lang="nl-NL" dirty="0"/>
          </a:p>
          <a:p>
            <a:pPr marL="0" indent="0">
              <a:buNone/>
            </a:pPr>
            <a:endParaRPr lang="nl-NL" dirty="0"/>
          </a:p>
          <a:p>
            <a:r>
              <a:rPr lang="nl-NL" dirty="0"/>
              <a:t>Meestal bepaald door landsgrenzen</a:t>
            </a:r>
          </a:p>
          <a:p>
            <a:r>
              <a:rPr lang="nl-NL" dirty="0"/>
              <a:t>Gebruiken en gewoontes in een land</a:t>
            </a:r>
          </a:p>
          <a:p>
            <a:r>
              <a:rPr lang="nl-NL" dirty="0"/>
              <a:t>De manier waarop de staat is ingericht</a:t>
            </a:r>
          </a:p>
          <a:p>
            <a:pPr marL="0" indent="0">
              <a:buNone/>
            </a:pPr>
            <a:endParaRPr lang="nl-NL" dirty="0"/>
          </a:p>
        </p:txBody>
      </p:sp>
    </p:spTree>
    <p:extLst>
      <p:ext uri="{BB962C8B-B14F-4D97-AF65-F5344CB8AC3E}">
        <p14:creationId xmlns:p14="http://schemas.microsoft.com/office/powerpoint/2010/main" val="170615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Sociale structuur</a:t>
            </a:r>
          </a:p>
        </p:txBody>
      </p:sp>
      <p:sp>
        <p:nvSpPr>
          <p:cNvPr id="3" name="Tijdelijke aanduiding voor inhoud 2"/>
          <p:cNvSpPr>
            <a:spLocks noGrp="1"/>
          </p:cNvSpPr>
          <p:nvPr>
            <p:ph idx="1"/>
          </p:nvPr>
        </p:nvSpPr>
        <p:spPr>
          <a:xfrm>
            <a:off x="2207568" y="1196753"/>
            <a:ext cx="8003232" cy="4929411"/>
          </a:xfrm>
        </p:spPr>
        <p:txBody>
          <a:bodyPr/>
          <a:lstStyle/>
          <a:p>
            <a:r>
              <a:rPr lang="nl-NL" dirty="0"/>
              <a:t>Sociale netwerken</a:t>
            </a:r>
          </a:p>
          <a:p>
            <a:r>
              <a:rPr lang="nl-NL" dirty="0"/>
              <a:t>Verschillende sociale structuren</a:t>
            </a:r>
          </a:p>
          <a:p>
            <a:r>
              <a:rPr lang="nl-NL" dirty="0"/>
              <a:t>Verschillende posities</a:t>
            </a:r>
          </a:p>
          <a:p>
            <a:endParaRPr lang="nl-NL" dirty="0"/>
          </a:p>
          <a:p>
            <a:pPr marL="0" indent="0">
              <a:buNone/>
            </a:pP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888" y="3212976"/>
            <a:ext cx="4752528" cy="3575784"/>
          </a:xfrm>
          <a:prstGeom prst="rect">
            <a:avLst/>
          </a:prstGeom>
        </p:spPr>
      </p:pic>
    </p:spTree>
    <p:extLst>
      <p:ext uri="{BB962C8B-B14F-4D97-AF65-F5344CB8AC3E}">
        <p14:creationId xmlns:p14="http://schemas.microsoft.com/office/powerpoint/2010/main" val="372745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Sociale cultuur</a:t>
            </a:r>
          </a:p>
        </p:txBody>
      </p:sp>
      <p:sp>
        <p:nvSpPr>
          <p:cNvPr id="3" name="Tijdelijke aanduiding voor inhoud 2"/>
          <p:cNvSpPr>
            <a:spLocks noGrp="1"/>
          </p:cNvSpPr>
          <p:nvPr>
            <p:ph idx="1"/>
          </p:nvPr>
        </p:nvSpPr>
        <p:spPr>
          <a:xfrm>
            <a:off x="2207568" y="1196753"/>
            <a:ext cx="8003232" cy="4929411"/>
          </a:xfrm>
        </p:spPr>
        <p:txBody>
          <a:bodyPr/>
          <a:lstStyle/>
          <a:p>
            <a:r>
              <a:rPr lang="nl-NL" dirty="0"/>
              <a:t>Invulling van de sociale structuur (hoe)</a:t>
            </a:r>
          </a:p>
          <a:p>
            <a:r>
              <a:rPr lang="nl-NL" dirty="0"/>
              <a:t>Cultuur: alles wat de mens heeft voortgebracht (materieel en immaterieel)</a:t>
            </a:r>
          </a:p>
          <a:p>
            <a:r>
              <a:rPr lang="nl-NL" dirty="0"/>
              <a:t>Cultuur: het geheel aan waarden, normen, opvattingen, instituties en tradities dat een samenleving of een groep mensen kenmerkt.</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872" y="4149080"/>
            <a:ext cx="3816424" cy="2507542"/>
          </a:xfrm>
          <a:prstGeom prst="rect">
            <a:avLst/>
          </a:prstGeom>
        </p:spPr>
      </p:pic>
    </p:spTree>
    <p:extLst>
      <p:ext uri="{BB962C8B-B14F-4D97-AF65-F5344CB8AC3E}">
        <p14:creationId xmlns:p14="http://schemas.microsoft.com/office/powerpoint/2010/main" val="42465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2207568" y="1196753"/>
            <a:ext cx="8003232" cy="4929411"/>
          </a:xfrm>
        </p:spPr>
        <p:txBody>
          <a:bodyPr>
            <a:normAutofit fontScale="92500" lnSpcReduction="10000"/>
          </a:bodyPr>
          <a:lstStyle/>
          <a:p>
            <a:pPr marL="0" indent="0">
              <a:buNone/>
            </a:pPr>
            <a:r>
              <a:rPr lang="nl-NL" dirty="0"/>
              <a:t>Hoe beïnvloeden de maatschappij, sociale structuur en sociale cultuur onze vrijetijdsbesteding?</a:t>
            </a:r>
          </a:p>
          <a:p>
            <a:pPr marL="0" indent="0">
              <a:buNone/>
            </a:pPr>
            <a:endParaRPr lang="nl-NL" dirty="0"/>
          </a:p>
          <a:p>
            <a:r>
              <a:rPr lang="nl-NL" dirty="0"/>
              <a:t>Vrije dagen</a:t>
            </a:r>
          </a:p>
          <a:p>
            <a:r>
              <a:rPr lang="nl-NL" dirty="0"/>
              <a:t>Soorten sporten</a:t>
            </a:r>
          </a:p>
          <a:p>
            <a:r>
              <a:rPr lang="nl-NL" dirty="0"/>
              <a:t>Werkdagen </a:t>
            </a:r>
          </a:p>
          <a:p>
            <a:r>
              <a:rPr lang="nl-NL" dirty="0"/>
              <a:t>Naar buiten mogen</a:t>
            </a:r>
          </a:p>
          <a:p>
            <a:r>
              <a:rPr lang="nl-NL" dirty="0"/>
              <a:t>Muzieksmaak</a:t>
            </a:r>
          </a:p>
          <a:p>
            <a:r>
              <a:rPr lang="nl-NL" dirty="0"/>
              <a:t>Eet- en drinkgewoonten</a:t>
            </a:r>
          </a:p>
          <a:p>
            <a:r>
              <a:rPr lang="nl-NL" dirty="0"/>
              <a:t>Gewoonten van je vrienden</a:t>
            </a:r>
          </a:p>
          <a:p>
            <a:r>
              <a:rPr lang="nl-NL" dirty="0"/>
              <a:t>Etc.</a:t>
            </a:r>
          </a:p>
        </p:txBody>
      </p:sp>
    </p:spTree>
    <p:extLst>
      <p:ext uri="{BB962C8B-B14F-4D97-AF65-F5344CB8AC3E}">
        <p14:creationId xmlns:p14="http://schemas.microsoft.com/office/powerpoint/2010/main" val="61985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Pure </a:t>
            </a:r>
            <a:r>
              <a:rPr lang="nl-NL" dirty="0" err="1"/>
              <a:t>leisure</a:t>
            </a:r>
            <a:endParaRPr lang="nl-NL" dirty="0"/>
          </a:p>
        </p:txBody>
      </p:sp>
      <p:graphicFrame>
        <p:nvGraphicFramePr>
          <p:cNvPr id="4" name="Tijdelijke aanduiding voor inhoud 3"/>
          <p:cNvGraphicFramePr>
            <a:graphicFrameLocks noGrp="1"/>
          </p:cNvGraphicFramePr>
          <p:nvPr>
            <p:ph idx="1"/>
          </p:nvPr>
        </p:nvGraphicFramePr>
        <p:xfrm>
          <a:off x="2208214" y="1196975"/>
          <a:ext cx="8002587"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ijl-rechts 5"/>
          <p:cNvSpPr/>
          <p:nvPr/>
        </p:nvSpPr>
        <p:spPr>
          <a:xfrm rot="18589943">
            <a:off x="1682597" y="3072104"/>
            <a:ext cx="40324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rechts 6"/>
          <p:cNvSpPr/>
          <p:nvPr/>
        </p:nvSpPr>
        <p:spPr>
          <a:xfrm rot="13821658">
            <a:off x="6652879" y="3034753"/>
            <a:ext cx="40324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rot="18686699">
            <a:off x="1973907" y="2170267"/>
            <a:ext cx="3898776" cy="369332"/>
          </a:xfrm>
          <a:prstGeom prst="rect">
            <a:avLst/>
          </a:prstGeom>
          <a:noFill/>
        </p:spPr>
        <p:txBody>
          <a:bodyPr wrap="square" rtlCol="0">
            <a:spAutoFit/>
          </a:bodyPr>
          <a:lstStyle/>
          <a:p>
            <a:r>
              <a:rPr lang="nl-NL" dirty="0"/>
              <a:t>Mate van keuzevrijheid</a:t>
            </a:r>
          </a:p>
        </p:txBody>
      </p:sp>
      <p:sp>
        <p:nvSpPr>
          <p:cNvPr id="9" name="Tekstvak 8"/>
          <p:cNvSpPr txBox="1"/>
          <p:nvPr/>
        </p:nvSpPr>
        <p:spPr>
          <a:xfrm rot="2961744">
            <a:off x="7504513" y="3228379"/>
            <a:ext cx="3898776" cy="369332"/>
          </a:xfrm>
          <a:prstGeom prst="rect">
            <a:avLst/>
          </a:prstGeom>
          <a:noFill/>
        </p:spPr>
        <p:txBody>
          <a:bodyPr wrap="square" rtlCol="0">
            <a:spAutoFit/>
          </a:bodyPr>
          <a:lstStyle/>
          <a:p>
            <a:r>
              <a:rPr lang="nl-NL" dirty="0"/>
              <a:t>Mate van intrinsieke motivatie</a:t>
            </a:r>
          </a:p>
        </p:txBody>
      </p:sp>
      <p:sp>
        <p:nvSpPr>
          <p:cNvPr id="10" name="Tekstvak 9"/>
          <p:cNvSpPr txBox="1"/>
          <p:nvPr/>
        </p:nvSpPr>
        <p:spPr>
          <a:xfrm>
            <a:off x="4367808" y="6120169"/>
            <a:ext cx="4176464" cy="369332"/>
          </a:xfrm>
          <a:prstGeom prst="rect">
            <a:avLst/>
          </a:prstGeom>
          <a:noFill/>
        </p:spPr>
        <p:txBody>
          <a:bodyPr wrap="square" rtlCol="0">
            <a:spAutoFit/>
          </a:bodyPr>
          <a:lstStyle/>
          <a:p>
            <a:r>
              <a:rPr lang="nl-NL" dirty="0"/>
              <a:t>Figuur: Piramide van vrijetijdservaringen</a:t>
            </a:r>
          </a:p>
        </p:txBody>
      </p:sp>
      <p:sp>
        <p:nvSpPr>
          <p:cNvPr id="11" name="Pijl-rechts 10"/>
          <p:cNvSpPr/>
          <p:nvPr/>
        </p:nvSpPr>
        <p:spPr>
          <a:xfrm rot="2096822">
            <a:off x="3295544" y="275371"/>
            <a:ext cx="2952328" cy="1656184"/>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2000" b="1" dirty="0">
                <a:ln w="22225">
                  <a:noFill/>
                  <a:prstDash val="solid"/>
                </a:ln>
                <a:solidFill>
                  <a:schemeClr val="tx1"/>
                </a:solidFill>
              </a:rPr>
              <a:t>Volledige keuzevrijheid</a:t>
            </a:r>
          </a:p>
        </p:txBody>
      </p:sp>
    </p:spTree>
    <p:extLst>
      <p:ext uri="{BB962C8B-B14F-4D97-AF65-F5344CB8AC3E}">
        <p14:creationId xmlns:p14="http://schemas.microsoft.com/office/powerpoint/2010/main" val="104708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1B007C67F9A847839FCBD3555DADE1" ma:contentTypeVersion="9" ma:contentTypeDescription="Een nieuw document maken." ma:contentTypeScope="" ma:versionID="94c5301e9bcdb234dc643f0a885df7e6">
  <xsd:schema xmlns:xsd="http://www.w3.org/2001/XMLSchema" xmlns:xs="http://www.w3.org/2001/XMLSchema" xmlns:p="http://schemas.microsoft.com/office/2006/metadata/properties" xmlns:ns2="5a7baa64-63c8-4e50-b88d-0a2b46a4dc7e" xmlns:ns3="90dad8e8-e9f4-4bab-8d98-c1dd60a18116" targetNamespace="http://schemas.microsoft.com/office/2006/metadata/properties" ma:root="true" ma:fieldsID="fce7b86514503b76a58226c2f9bb08d6" ns2:_="" ns3:_="">
    <xsd:import namespace="5a7baa64-63c8-4e50-b88d-0a2b46a4dc7e"/>
    <xsd:import namespace="90dad8e8-e9f4-4bab-8d98-c1dd60a181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7baa64-63c8-4e50-b88d-0a2b46a4dc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dad8e8-e9f4-4bab-8d98-c1dd60a18116"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2.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E9AF9AF-11C6-475B-AFF4-2D2B0A4CEA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7baa64-63c8-4e50-b88d-0a2b46a4dc7e"/>
    <ds:schemaRef ds:uri="90dad8e8-e9f4-4bab-8d98-c1dd60a18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467</TotalTime>
  <Words>1820</Words>
  <Application>Microsoft Office PowerPoint</Application>
  <PresentationFormat>Breedbeeld</PresentationFormat>
  <Paragraphs>183</Paragraphs>
  <Slides>26</Slides>
  <Notes>11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Arial</vt:lpstr>
      <vt:lpstr>Calibri</vt:lpstr>
      <vt:lpstr>Calibri Light</vt:lpstr>
      <vt:lpstr>Kantoorthema</vt:lpstr>
      <vt:lpstr>Vrije tijd</vt:lpstr>
      <vt:lpstr>Lesopzet</vt:lpstr>
      <vt:lpstr>Leerdoelen</vt:lpstr>
      <vt:lpstr>Vrijetijdsgedrag</vt:lpstr>
      <vt:lpstr>Maatschappij</vt:lpstr>
      <vt:lpstr>Sociale structuur</vt:lpstr>
      <vt:lpstr>Sociale cultuur</vt:lpstr>
      <vt:lpstr>PowerPoint-presentatie</vt:lpstr>
      <vt:lpstr>Pure leisure</vt:lpstr>
      <vt:lpstr>Leisure in de stad</vt:lpstr>
      <vt:lpstr>Leisure in de stad</vt:lpstr>
      <vt:lpstr>Leisure in Tilburg</vt:lpstr>
      <vt:lpstr>Vrijetijdsbesteding op wijkniveau</vt:lpstr>
      <vt:lpstr>Vrijetijdsbesteding op wijkniveau</vt:lpstr>
      <vt:lpstr>Beïnvloeden op beleidsniveau</vt:lpstr>
      <vt:lpstr>Verwerkingsopdracht </vt:lpstr>
      <vt:lpstr>Verwerkingsopdracht</vt:lpstr>
      <vt:lpstr>Relatie stad en leisure</vt:lpstr>
      <vt:lpstr>Leisure als oplossing</vt:lpstr>
      <vt:lpstr>Elementen voor aantrekkelijke leisure (belevenis): </vt:lpstr>
      <vt:lpstr>Multifunctionele vrijetijdslocaties</vt:lpstr>
      <vt:lpstr>Multifunctionele vrijetijdslocaties</vt:lpstr>
      <vt:lpstr>PowerPoint-presentatie</vt:lpstr>
      <vt:lpstr>Voordelen multifunctionele vrijetijdslocaties</vt:lpstr>
      <vt:lpstr>Leerdoelen</vt:lpstr>
      <vt:lpstr>Casus: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Machiel Huizer</cp:lastModifiedBy>
  <cp:revision>7</cp:revision>
  <dcterms:created xsi:type="dcterms:W3CDTF">2021-07-07T07:37:45Z</dcterms:created>
  <dcterms:modified xsi:type="dcterms:W3CDTF">2022-09-15T08:59:56Z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0x0101001F1B007C67F9A847839FCBD3555DADE1</vt:lpwstr>
  </property>
</Properties>
</file>